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7"/>
  </p:notesMasterIdLst>
  <p:sldIdLst>
    <p:sldId id="256" r:id="rId3"/>
    <p:sldId id="257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2" r:id="rId12"/>
    <p:sldId id="263" r:id="rId13"/>
    <p:sldId id="264" r:id="rId14"/>
    <p:sldId id="267" r:id="rId15"/>
    <p:sldId id="269" r:id="rId16"/>
    <p:sldId id="29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66" r:id="rId31"/>
    <p:sldId id="283" r:id="rId32"/>
    <p:sldId id="303" r:id="rId33"/>
    <p:sldId id="294" r:id="rId34"/>
    <p:sldId id="285" r:id="rId35"/>
    <p:sldId id="284" r:id="rId36"/>
  </p:sldIdLst>
  <p:sldSz cx="18288000" cy="10287000"/>
  <p:notesSz cx="6858000" cy="9144000"/>
  <p:embeddedFontLst>
    <p:embeddedFont>
      <p:font typeface="Assistant" pitchFamily="2" charset="-79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3" roundtripDataSignature="AMtx7mgmXAF/psR+iqG1JFIWhfe+QNAa9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AEE79B-FC40-8A7C-AAE2-B9CC8FEF71AC}" name="Anita Artusi" initials="AA" userId="S::anita.artusi2@unibo.it::7a27cd8f-96be-4f8a-b413-de8db1d861b8" providerId="AD"/>
  <p188:author id="{28E66DD6-0996-63A1-0408-4C242D67CEEF}" name="Victoria Helena Nicolay" initials="VN" userId="S::victoria.nicolay2@unibo.it::ab3fb4dd-a60a-42ad-8f83-6dd7b1d68e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Nicolay" initials="" lastIdx="8" clrIdx="0"/>
  <p:cmAuthor id="1" name="Alessia Luzzati" initials="" lastIdx="6" clrIdx="1"/>
  <p:cmAuthor id="2" name="Eleonora Grimandi" initials="EG" lastIdx="13" clrIdx="2">
    <p:extLst>
      <p:ext uri="{19B8F6BF-5375-455C-9EA6-DF929625EA0E}">
        <p15:presenceInfo xmlns:p15="http://schemas.microsoft.com/office/powerpoint/2012/main" userId="S::eleonora.grimandi2@unibo.it::071a8cce-b13d-4d24-82da-df3c031ad510" providerId="AD"/>
      </p:ext>
    </p:extLst>
  </p:cmAuthor>
  <p:cmAuthor id="3" name="Victoria Helena Nicolay" initials="VN" lastIdx="1" clrIdx="3">
    <p:extLst>
      <p:ext uri="{19B8F6BF-5375-455C-9EA6-DF929625EA0E}">
        <p15:presenceInfo xmlns:p15="http://schemas.microsoft.com/office/powerpoint/2012/main" userId="S::victoria.nicolay2@unibo.it::ab3fb4dd-a60a-42ad-8f83-6dd7b1d68e79" providerId="AD"/>
      </p:ext>
    </p:extLst>
  </p:cmAuthor>
  <p:cmAuthor id="4" name="Victoria Helena Nicolay - victoria.nicolay@studio.unibo.it" initials="Vv" lastIdx="1" clrIdx="4">
    <p:extLst>
      <p:ext uri="{19B8F6BF-5375-455C-9EA6-DF929625EA0E}">
        <p15:presenceInfo xmlns:p15="http://schemas.microsoft.com/office/powerpoint/2012/main" userId="S::victoria.nicolay@studio.unibo.it::a23dde77-ee6d-40c3-8146-cb683017963a" providerId="AD"/>
      </p:ext>
    </p:extLst>
  </p:cmAuthor>
  <p:cmAuthor id="5" name="Livia Loddo" initials="LL" lastIdx="1" clrIdx="5">
    <p:extLst>
      <p:ext uri="{19B8F6BF-5375-455C-9EA6-DF929625EA0E}">
        <p15:presenceInfo xmlns:p15="http://schemas.microsoft.com/office/powerpoint/2012/main" userId="S::livia.loddo2@unibo.it::49ec2ff1-e281-49cb-8e57-324fed31cd47" providerId="AD"/>
      </p:ext>
    </p:extLst>
  </p:cmAuthor>
  <p:cmAuthor id="6" name="Anita Artusi" initials="AA" lastIdx="4" clrIdx="6">
    <p:extLst>
      <p:ext uri="{19B8F6BF-5375-455C-9EA6-DF929625EA0E}">
        <p15:presenceInfo xmlns:p15="http://schemas.microsoft.com/office/powerpoint/2012/main" userId="S::anita.artusi2@unibo.it::7a27cd8f-96be-4f8a-b413-de8db1d861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72CF6-DB75-6582-2D36-E431A53C2EAB}" v="13" dt="2025-09-24T14:52:27.892"/>
    <p1510:client id="{A87A5F92-37A2-F677-394D-DB93C78212B9}" v="7" dt="2025-09-24T15:01:03.219"/>
    <p1510:client id="{B4A2E35B-A545-BE0F-7AC3-6BB590B8B2BC}" v="7" dt="2025-09-25T15:53:21.219"/>
    <p1510:client id="{BAC1AB54-BC6E-5426-D41F-640E6BD26AC4}" v="57" dt="2025-09-25T18:43:32.182"/>
  </p1510:revLst>
</p1510:revInfo>
</file>

<file path=ppt/tableStyles.xml><?xml version="1.0" encoding="utf-8"?>
<a:tblStyleLst xmlns:a="http://schemas.openxmlformats.org/drawingml/2006/main" def="{02AE5D64-43D5-45A3-871C-40B0800F1A9A}">
  <a:tblStyle styleId="{02AE5D64-43D5-45A3-871C-40B0800F1A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E274A7-6521-4AB0-B1B9-CF46AFEF32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rocini.unibo.it/tirocini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f29f2928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f29f2928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f29f2928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f29f2928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f29f2928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5f29f2928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7c480774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7c480774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48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f29f2928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f29f2928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f29f2928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5f29f2928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f29f292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5f29f292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f29f2928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5f29f2928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29f2928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f29f2928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opportunities sponsored by Unibo: </a:t>
            </a:r>
            <a:r>
              <a:rPr lang="en-US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tirocini.unibo.it</a:t>
            </a:r>
            <a:endParaRPr sz="900"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7c480774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67c480774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7c480774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67c480774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7c480774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67c480774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7c480774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67c480774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7c480774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67c480774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7c480774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67c480774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f29f2928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5f29f2928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29f2928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f29f2928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43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7c48077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67c48077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29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f29f2928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5f29f2928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7c480774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7c480774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f29f29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f29f29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f29f29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f29f29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74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f29f2928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5f29f2928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f29f29287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5f29f29287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3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f29f29287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5f29f29287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semplice">
  <p:cSld name="Diapositiva semplic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f29f29287_0_22"/>
          <p:cNvSpPr txBox="1">
            <a:spLocks noGrp="1"/>
          </p:cNvSpPr>
          <p:nvPr>
            <p:ph type="body" idx="1"/>
          </p:nvPr>
        </p:nvSpPr>
        <p:spPr>
          <a:xfrm>
            <a:off x="790576" y="715011"/>
            <a:ext cx="16849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BD2B0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D2B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5f29f29287_0_22"/>
          <p:cNvSpPr txBox="1">
            <a:spLocks noGrp="1"/>
          </p:cNvSpPr>
          <p:nvPr>
            <p:ph type="body" idx="2"/>
          </p:nvPr>
        </p:nvSpPr>
        <p:spPr>
          <a:xfrm>
            <a:off x="790576" y="2119313"/>
            <a:ext cx="16849800" cy="6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HIUSURA">
  <p:cSld name="Layout CHIUSUR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90577" y="715012"/>
            <a:ext cx="16849724" cy="9721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36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577" y="2119313"/>
            <a:ext cx="16849724" cy="648057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00" baseline="0">
                <a:latin typeface="+mn-lt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6892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HIUSURA">
  <p:cSld name="Layout CHIUSUR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f29f29287_0_9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5f29f29287_0_97"/>
          <p:cNvSpPr txBox="1"/>
          <p:nvPr/>
        </p:nvSpPr>
        <p:spPr>
          <a:xfrm>
            <a:off x="6068224" y="9426116"/>
            <a:ext cx="5760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www.unibo.it</a:t>
            </a:r>
            <a:endParaRPr sz="2100"/>
          </a:p>
        </p:txBody>
      </p:sp>
      <p:pic>
        <p:nvPicPr>
          <p:cNvPr id="87" name="Google Shape;87;g25f29f29287_0_97"/>
          <p:cNvPicPr preferRelativeResize="0"/>
          <p:nvPr/>
        </p:nvPicPr>
        <p:blipFill rotWithShape="1">
          <a:blip r:embed="rId3">
            <a:alphaModFix/>
          </a:blip>
          <a:srcRect l="8478" r="8478"/>
          <a:stretch/>
        </p:blipFill>
        <p:spPr>
          <a:xfrm>
            <a:off x="7361802" y="929610"/>
            <a:ext cx="3173485" cy="27017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course-structure-diagr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artusi2@unibo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DI2YjNmNzMtNGMyNS00ODQyLWEyZjEtYjVlMjgzODE2Zjc2%40thread.v2/0?context=%7b%22Tid%22%3a%22e99647dc-1b08-454a-bf8c-699181b389ab%22%2c%22Oid%22%3a%2261f73f0f-5327-4757-8c21-f0ea9023744e%22%7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rilm@unibo.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mobility.politicalscience@unibo.i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bo.it/en/international/Studying-abroad/Studying-abroad" TargetMode="External"/><Relationship Id="rId5" Type="http://schemas.openxmlformats.org/officeDocument/2006/relationships/hyperlink" Target="https://www.unibo.it/en/international/Studying-abroad/General-information-on-Overseas" TargetMode="External"/><Relationship Id="rId4" Type="http://schemas.openxmlformats.org/officeDocument/2006/relationships/hyperlink" Target="https://www.unibo.it/en/international/Studying-abroad/General-information-on-Erasmus/General-information-on-Erasmus" TargetMode="Externa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internship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hyperlink" Target="mailto:mobility.politicalscience@unibo.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rocinicrui.it/programmi-bandi-definitivo/maec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hyperlink" Target="mailto:spbo.tirocini@unibo.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opportunities-international-degree-programm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is.eu.admissions@jhu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datticasociale.rilm@unibo.it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final-examinatio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orsi.unibo.it/2cycle/InternationalRelations/information-on-graduation-and-final-examin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si.unibo.it/2cycle/InternationalRelations/notice-board" TargetMode="External"/><Relationship Id="rId5" Type="http://schemas.openxmlformats.org/officeDocument/2006/relationships/hyperlink" Target="https://corsi.unibo.it/2cycle/InternationalRelations/index.html" TargetMode="External"/><Relationship Id="rId4" Type="http://schemas.openxmlformats.org/officeDocument/2006/relationships/hyperlink" Target="https://corsi.unibo.it/2cycle/InternationalRelation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andi.unibo.i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si.unibo.it/2cycle/InternationalRelations/notice-board" TargetMode="External"/><Relationship Id="rId5" Type="http://schemas.openxmlformats.org/officeDocument/2006/relationships/hyperlink" Target="https://corsi.unibo.it/2cycle/InternationalRelations/contacts" TargetMode="External"/><Relationship Id="rId4" Type="http://schemas.openxmlformats.org/officeDocument/2006/relationships/hyperlink" Target="https://corsi.unibo.it/2cycle/InternationalRelations/index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DI2YjNmNzMtNGMyNS00ODQyLWEyZjEtYjVlMjgzODE2Zjc2%40thread.v2/0?context=%7b%22Tid%22%3a%22e99647dc-1b08-454a-bf8c-699181b389ab%22%2c%22Oid%22%3a%2261f73f0f-5327-4757-8c21-f0ea9023744e%22%7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rilm@unibo.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livia.loddo2@unibo.it" TargetMode="External"/><Relationship Id="rId3" Type="http://schemas.openxmlformats.org/officeDocument/2006/relationships/hyperlink" Target="mailto:massimiliano.trentin@unibo.it" TargetMode="External"/><Relationship Id="rId7" Type="http://schemas.openxmlformats.org/officeDocument/2006/relationships/hyperlink" Target="mailto:anita.artusi2@unibo.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usanna.vezzadini@unibo.it" TargetMode="External"/><Relationship Id="rId5" Type="http://schemas.openxmlformats.org/officeDocument/2006/relationships/hyperlink" Target="mailto:elena.baracani@unibo.it" TargetMode="External"/><Relationship Id="rId4" Type="http://schemas.openxmlformats.org/officeDocument/2006/relationships/hyperlink" Target="mailto:didatticahercolani.rilm@unibo.it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gscpol@unibo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corsi.unibo.it/2cycle/InternationalRelations/contacts" TargetMode="External"/><Relationship Id="rId4" Type="http://schemas.openxmlformats.org/officeDocument/2006/relationships/hyperlink" Target="mailto:segstudintbo@unibo.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academic-calend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datticasociale.rilm@unibo.it" TargetMode="External"/><Relationship Id="rId5" Type="http://schemas.openxmlformats.org/officeDocument/2006/relationships/hyperlink" Target="https://corsi.unibo.it/2cycle/InternationalRelations/preparing-the-study-plan" TargetMode="External"/><Relationship Id="rId4" Type="http://schemas.openxmlformats.org/officeDocument/2006/relationships/hyperlink" Target="https://studenti.unibo.it/sol/welco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5822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4539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121" y="-3764135"/>
            <a:ext cx="17158524" cy="171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59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315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32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044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295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60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83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700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352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069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13230496" y="2609093"/>
            <a:ext cx="5041528" cy="50641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13051725" y="5786450"/>
            <a:ext cx="5238750" cy="4508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5045" b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"/>
          <p:cNvSpPr/>
          <p:nvPr/>
        </p:nvSpPr>
        <p:spPr>
          <a:xfrm rot="10800000">
            <a:off x="-543638" y="-970293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4944" r="-249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-322957" y="3473691"/>
            <a:ext cx="122961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MASTER’S DEGREE in</a:t>
            </a:r>
            <a:endParaRPr sz="6499" b="1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 INTERNATIONAL RELATIONS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3895785" y="3387966"/>
            <a:ext cx="4227000" cy="1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ALMA MATER STUDIORUM</a:t>
            </a:r>
            <a:endParaRPr lang="it-IT"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 DI BOLOGNA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-396698" y="6903722"/>
            <a:ext cx="12296100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US" sz="500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17th</a:t>
            </a:r>
            <a:r>
              <a:rPr lang="en-US" sz="5000" i="0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00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4812" y="199050"/>
            <a:ext cx="3188926" cy="318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g25f29f29287_0_25"/>
          <p:cNvGraphicFramePr/>
          <p:nvPr>
            <p:extLst>
              <p:ext uri="{D42A27DB-BD31-4B8C-83A1-F6EECF244321}">
                <p14:modId xmlns:p14="http://schemas.microsoft.com/office/powerpoint/2010/main" val="3485472683"/>
              </p:ext>
            </p:extLst>
          </p:nvPr>
        </p:nvGraphicFramePr>
        <p:xfrm>
          <a:off x="790575" y="2335215"/>
          <a:ext cx="15430525" cy="6620440"/>
        </p:xfrm>
        <a:graphic>
          <a:graphicData uri="http://schemas.openxmlformats.org/drawingml/2006/table">
            <a:tbl>
              <a:tblPr>
                <a:noFill/>
                <a:tableStyleId>{5BE274A7-6521-4AB0-B1B9-CF46AFEF32E7}</a:tableStyleId>
              </a:tblPr>
              <a:tblGrid>
                <a:gridCol w="10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600"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Y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E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A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R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1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International Affairs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European Affairs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Crime, Justice, and Security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Evolution of the International System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Research Methods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Political Science field - 1 among listed courses (8 CFU)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Politics of European Institutions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Politics of Collective Violence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History field - 1 among listed courses (8 CFU)</a:t>
                      </a:r>
                      <a:endParaRPr sz="210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The EU as a Global Actor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History of </a:t>
                      </a:r>
                      <a:r>
                        <a:rPr lang="en-US" sz="2100" err="1"/>
                        <a:t>Globalisation</a:t>
                      </a:r>
                      <a:r>
                        <a:rPr lang="en-US" sz="2100"/>
                        <a:t> and Crime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 Elective/free course among the IR courses (8 CFU)</a:t>
                      </a:r>
                      <a:endParaRPr sz="210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EU Constitutional Law (8 CFU)</a:t>
                      </a:r>
                      <a:endParaRPr sz="210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Sociology field - 1 among listed courses (8 CFU)</a:t>
                      </a:r>
                      <a:endParaRPr sz="2100" b="1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Economics field - 1 among listed courses (8 CFU)</a:t>
                      </a:r>
                      <a:endParaRPr sz="210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Sociology field (8 CFU)</a:t>
                      </a:r>
                      <a:endParaRPr sz="210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Data Science Workshop (4 CFU)</a:t>
                      </a:r>
                      <a:endParaRPr sz="210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" name="Google Shape;164;g25f29f29287_0_25"/>
          <p:cNvSpPr/>
          <p:nvPr/>
        </p:nvSpPr>
        <p:spPr>
          <a:xfrm>
            <a:off x="790575" y="9555525"/>
            <a:ext cx="2889000" cy="372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Compulsory courses</a:t>
            </a:r>
            <a:endParaRPr sz="2100" i="1"/>
          </a:p>
        </p:txBody>
      </p:sp>
      <p:sp>
        <p:nvSpPr>
          <p:cNvPr id="165" name="Google Shape;165;g25f29f29287_0_25"/>
          <p:cNvSpPr/>
          <p:nvPr/>
        </p:nvSpPr>
        <p:spPr>
          <a:xfrm>
            <a:off x="4039613" y="9555525"/>
            <a:ext cx="2889000" cy="372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Elective courses</a:t>
            </a:r>
            <a:endParaRPr sz="2100" i="1"/>
          </a:p>
        </p:txBody>
      </p:sp>
      <p:sp>
        <p:nvSpPr>
          <p:cNvPr id="166" name="Google Shape;166;g25f29f29287_0_25"/>
          <p:cNvSpPr/>
          <p:nvPr/>
        </p:nvSpPr>
        <p:spPr>
          <a:xfrm>
            <a:off x="7288650" y="9555525"/>
            <a:ext cx="2889000" cy="37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Language course</a:t>
            </a:r>
            <a:endParaRPr sz="2100" i="1"/>
          </a:p>
        </p:txBody>
      </p:sp>
      <p:sp>
        <p:nvSpPr>
          <p:cNvPr id="167" name="Google Shape;167;g25f29f29287_0_25"/>
          <p:cNvSpPr/>
          <p:nvPr/>
        </p:nvSpPr>
        <p:spPr>
          <a:xfrm>
            <a:off x="10537688" y="9555525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68" name="Google Shape;168;g25f29f29287_0_25"/>
          <p:cNvSpPr txBox="1"/>
          <p:nvPr/>
        </p:nvSpPr>
        <p:spPr>
          <a:xfrm>
            <a:off x="13678900" y="9479325"/>
            <a:ext cx="2161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CFU = ECTS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5f29f29287_0_25"/>
          <p:cNvSpPr txBox="1">
            <a:spLocks noGrp="1"/>
          </p:cNvSpPr>
          <p:nvPr>
            <p:ph type="body" idx="1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Structure 2025/26 - YEAR 1 </a:t>
            </a:r>
            <a:r>
              <a:rPr lang="en-US"/>
              <a:t>(60 CFU/ECTS)</a:t>
            </a:r>
            <a:endParaRPr lang="en-US">
              <a:solidFill>
                <a:srgbClr val="BC2B16"/>
              </a:solidFill>
            </a:endParaRPr>
          </a:p>
        </p:txBody>
      </p:sp>
      <p:cxnSp>
        <p:nvCxnSpPr>
          <p:cNvPr id="170" name="Google Shape;170;g25f29f29287_0_2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g25f29f29287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g25f29f29287_0_34"/>
          <p:cNvGraphicFramePr/>
          <p:nvPr>
            <p:extLst>
              <p:ext uri="{D42A27DB-BD31-4B8C-83A1-F6EECF244321}">
                <p14:modId xmlns:p14="http://schemas.microsoft.com/office/powerpoint/2010/main" val="3181003"/>
              </p:ext>
            </p:extLst>
          </p:nvPr>
        </p:nvGraphicFramePr>
        <p:xfrm>
          <a:off x="714375" y="2194140"/>
          <a:ext cx="15430525" cy="6000285"/>
        </p:xfrm>
        <a:graphic>
          <a:graphicData uri="http://schemas.openxmlformats.org/drawingml/2006/table">
            <a:tbl>
              <a:tblPr>
                <a:noFill/>
                <a:tableStyleId>{5BE274A7-6521-4AB0-B1B9-CF46AFEF32E7}</a:tableStyleId>
              </a:tblPr>
              <a:tblGrid>
                <a:gridCol w="10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600"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Y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E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A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R</a:t>
                      </a: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2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International Affairs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European Affairs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/>
                        <a:t>Crime, Justice, and Security</a:t>
                      </a:r>
                      <a:endParaRPr sz="2100" b="1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9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Final test/examination (24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Workshop (4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History field - 1 among listed courses (8 CFU)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Free credits – electives among the Political Science department, internship(s), JHU elective course, etc. (8-16 CFU)</a:t>
                      </a:r>
                      <a:endParaRPr sz="210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7" name="Google Shape;177;g25f29f29287_0_34"/>
          <p:cNvSpPr/>
          <p:nvPr/>
        </p:nvSpPr>
        <p:spPr>
          <a:xfrm>
            <a:off x="714375" y="8666513"/>
            <a:ext cx="2889000" cy="3723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Master’s Thesis</a:t>
            </a:r>
            <a:endParaRPr sz="2100" i="1"/>
          </a:p>
        </p:txBody>
      </p:sp>
      <p:sp>
        <p:nvSpPr>
          <p:cNvPr id="178" name="Google Shape;178;g25f29f29287_0_34"/>
          <p:cNvSpPr/>
          <p:nvPr/>
        </p:nvSpPr>
        <p:spPr>
          <a:xfrm>
            <a:off x="3963413" y="8666513"/>
            <a:ext cx="2889000" cy="372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Elective courses</a:t>
            </a:r>
            <a:endParaRPr sz="2100" i="1"/>
          </a:p>
        </p:txBody>
      </p:sp>
      <p:sp>
        <p:nvSpPr>
          <p:cNvPr id="179" name="Google Shape;179;g25f29f29287_0_34"/>
          <p:cNvSpPr/>
          <p:nvPr/>
        </p:nvSpPr>
        <p:spPr>
          <a:xfrm>
            <a:off x="7212450" y="8666513"/>
            <a:ext cx="2889000" cy="37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Free credits</a:t>
            </a:r>
            <a:endParaRPr sz="2100" i="1"/>
          </a:p>
        </p:txBody>
      </p:sp>
      <p:sp>
        <p:nvSpPr>
          <p:cNvPr id="180" name="Google Shape;180;g25f29f29287_0_34"/>
          <p:cNvSpPr/>
          <p:nvPr/>
        </p:nvSpPr>
        <p:spPr>
          <a:xfrm>
            <a:off x="10461488" y="8666513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81" name="Google Shape;181;g25f29f29287_0_34"/>
          <p:cNvSpPr txBox="1"/>
          <p:nvPr/>
        </p:nvSpPr>
        <p:spPr>
          <a:xfrm>
            <a:off x="638175" y="9498263"/>
            <a:ext cx="7452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</a:rPr>
              <a:t>More on the </a:t>
            </a:r>
            <a:r>
              <a:rPr lang="en-US" sz="2100" i="1" u="sng">
                <a:solidFill>
                  <a:schemeClr val="hlink"/>
                </a:solidFill>
                <a:hlinkClick r:id="rId3"/>
              </a:rPr>
              <a:t>structure of each curriculum</a:t>
            </a:r>
            <a:r>
              <a:rPr lang="en-US" sz="2100" i="1">
                <a:solidFill>
                  <a:schemeClr val="dk1"/>
                </a:solidFill>
              </a:rPr>
              <a:t>.</a:t>
            </a:r>
            <a:endParaRPr sz="2100"/>
          </a:p>
        </p:txBody>
      </p:sp>
      <p:sp>
        <p:nvSpPr>
          <p:cNvPr id="182" name="Google Shape;182;g25f29f29287_0_34"/>
          <p:cNvSpPr txBox="1"/>
          <p:nvPr/>
        </p:nvSpPr>
        <p:spPr>
          <a:xfrm>
            <a:off x="13602700" y="8590275"/>
            <a:ext cx="2161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CFU = ECTS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5f29f29287_0_34"/>
          <p:cNvSpPr txBox="1">
            <a:spLocks noGrp="1"/>
          </p:cNvSpPr>
          <p:nvPr>
            <p:ph type="body" idx="1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Structure 2025/26 - YEAR 2 </a:t>
            </a:r>
            <a:r>
              <a:rPr lang="en-US"/>
              <a:t>(60 CFU/ECTS)</a:t>
            </a:r>
            <a:endParaRPr lang="en-US">
              <a:solidFill>
                <a:srgbClr val="BC2B16"/>
              </a:solidFill>
            </a:endParaRPr>
          </a:p>
        </p:txBody>
      </p:sp>
      <p:cxnSp>
        <p:nvCxnSpPr>
          <p:cNvPr id="184" name="Google Shape;184;g25f29f29287_0_34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5" name="Google Shape;185;g25f29f2928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f29f29287_0_303"/>
          <p:cNvSpPr txBox="1"/>
          <p:nvPr/>
        </p:nvSpPr>
        <p:spPr>
          <a:xfrm>
            <a:off x="1028700" y="2295450"/>
            <a:ext cx="152019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Professionalising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activities,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classes, interactive structure, mandatory attendance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Workshop = 4 CFU, 20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grade: Pass/Fail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During your two years at IR, you will follow 2 workshops (one per academic year):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1st year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Workshop centered on 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2nd yea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r: another Workshop of your choice among those available: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5f29f29287_0_303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750" b="1">
                <a:solidFill>
                  <a:srgbClr val="BD2B0B"/>
                </a:solidFill>
              </a:rPr>
              <a:t>Workshop (4 CFU)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92" name="Google Shape;192;g25f29f29287_0_303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g25f29f29287_0_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f29f29287_0_303"/>
          <p:cNvSpPr/>
          <p:nvPr/>
        </p:nvSpPr>
        <p:spPr>
          <a:xfrm>
            <a:off x="7699488" y="1032600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95" name="Google Shape;195;g25f29f29287_0_303"/>
          <p:cNvSpPr txBox="1"/>
          <p:nvPr/>
        </p:nvSpPr>
        <p:spPr>
          <a:xfrm>
            <a:off x="2723475" y="6489300"/>
            <a:ext cx="10855200" cy="205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ADVANCED DATA SCIENCE 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EU FOREIGN POLICY ANALYSIS</a:t>
            </a:r>
            <a:endParaRPr sz="3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REPORT WRITING</a:t>
            </a:r>
            <a:endParaRPr sz="3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VISUAL ETHNOGRAPHY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5f29f29287_0_303"/>
          <p:cNvSpPr txBox="1"/>
          <p:nvPr/>
        </p:nvSpPr>
        <p:spPr>
          <a:xfrm>
            <a:off x="7448400" y="5423550"/>
            <a:ext cx="108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5f29f29287_0_303"/>
          <p:cNvSpPr txBox="1"/>
          <p:nvPr/>
        </p:nvSpPr>
        <p:spPr>
          <a:xfrm>
            <a:off x="7007219" y="5085958"/>
            <a:ext cx="3024221" cy="677700"/>
          </a:xfrm>
          <a:prstGeom prst="rect">
            <a:avLst/>
          </a:prstGeom>
          <a:noFill/>
          <a:ln w="762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/>
        </p:nvSpPr>
        <p:spPr>
          <a:xfrm>
            <a:off x="550125" y="2304150"/>
            <a:ext cx="15554885" cy="692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Disclaimer: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TRACKS ≠ CURRICULUM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Tracks are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NOT binding/mandatory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- unlike the curriculum you chose (i.e. IA, EUA, CJS)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>
              <a:lnSpc>
                <a:spcPct val="150000"/>
              </a:lnSpc>
              <a:buSzPts val="3000"/>
              <a:buFont typeface="Assistant"/>
              <a:buChar char="-"/>
            </a:pP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Tracks are a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set of </a:t>
            </a:r>
            <a:r>
              <a:rPr lang="en-US" sz="3000" b="1" i="1" u="sng" dirty="0">
                <a:latin typeface="Calibri"/>
                <a:ea typeface="Calibri"/>
                <a:cs typeface="Calibri"/>
                <a:sym typeface="Calibri"/>
              </a:rPr>
              <a:t>suggested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 courses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 recommended by the IR Study Board.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may decide to attend these courses to give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more coherence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to your study plan; but it’s totally up to you.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Here is the list of </a:t>
            </a:r>
            <a:r>
              <a:rPr lang="en-US" sz="3000" b="1" i="1" dirty="0">
                <a:latin typeface="Calibri"/>
                <a:ea typeface="Calibri"/>
                <a:cs typeface="Calibri"/>
                <a:sym typeface="Calibri"/>
              </a:rPr>
              <a:t>recommended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TRACKS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 dirty="0"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1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SECURITY STUDIES</a:t>
            </a:r>
            <a:endParaRPr sz="3000" b="1" dirty="0">
              <a:solidFill>
                <a:srgbClr val="BC2B16"/>
              </a:solidFill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2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CYBER AFFAIRS</a:t>
            </a:r>
            <a:endParaRPr sz="3000" b="1" dirty="0">
              <a:solidFill>
                <a:srgbClr val="BC2B16"/>
              </a:solidFill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3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DATA &amp; ENVIRONMENT STUDIES FOR IR</a:t>
            </a:r>
            <a:endParaRPr lang="en-US" sz="3000" b="1" dirty="0">
              <a:solidFill>
                <a:srgbClr val="BC2B16"/>
              </a:solidFill>
              <a:latin typeface="Calibri"/>
              <a:ea typeface="Calibri"/>
              <a:cs typeface="Calibri"/>
            </a:endParaRPr>
          </a:p>
          <a:p>
            <a:pPr marL="4953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Find out more in the “Preparing the study plan” page of our website.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750" b="1">
                <a:solidFill>
                  <a:srgbClr val="BD2B0B"/>
                </a:solidFill>
              </a:rPr>
              <a:t>International Affairs curriculum: Tracks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22" name="Google Shape;222;p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3" name="Google Shape;22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7c4807743_0_126"/>
          <p:cNvSpPr txBox="1">
            <a:spLocks noGrp="1"/>
          </p:cNvSpPr>
          <p:nvPr>
            <p:ph type="body" idx="4294967295"/>
          </p:nvPr>
        </p:nvSpPr>
        <p:spPr>
          <a:xfrm>
            <a:off x="705515" y="222360"/>
            <a:ext cx="17596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>
                <a:solidFill>
                  <a:srgbClr val="BC2B16"/>
                </a:solidFill>
              </a:rPr>
              <a:t>One degree, countless opportunities!</a:t>
            </a:r>
            <a:endParaRPr sz="6750" b="1">
              <a:solidFill>
                <a:srgbClr val="BD2B0B"/>
              </a:solidFill>
            </a:endParaRPr>
          </a:p>
        </p:txBody>
      </p:sp>
      <p:sp>
        <p:nvSpPr>
          <p:cNvPr id="237" name="Google Shape;237;g267c4807743_0_126"/>
          <p:cNvSpPr txBox="1"/>
          <p:nvPr/>
        </p:nvSpPr>
        <p:spPr>
          <a:xfrm>
            <a:off x="1988004" y="7792575"/>
            <a:ext cx="5795100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Anita,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of the Course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67c4807743_0_126"/>
          <p:cNvSpPr txBox="1"/>
          <p:nvPr/>
        </p:nvSpPr>
        <p:spPr>
          <a:xfrm>
            <a:off x="10928338" y="7792575"/>
            <a:ext cx="5143500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Anna,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Tutor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7c4807743_0_126"/>
          <p:cNvSpPr txBox="1"/>
          <p:nvPr/>
        </p:nvSpPr>
        <p:spPr>
          <a:xfrm>
            <a:off x="790575" y="2116025"/>
            <a:ext cx="9157200" cy="86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 it from </a:t>
            </a: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tutors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Anita &amp; Anna!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67c4807743_0_126"/>
          <p:cNvSpPr txBox="1"/>
          <p:nvPr/>
        </p:nvSpPr>
        <p:spPr>
          <a:xfrm>
            <a:off x="2949576" y="8901182"/>
            <a:ext cx="12392156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us an email at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anita.artusi2@unibo.it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anna.fontana9@unibo.it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3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" name="Google Shape;230;g267c4807743_0_3">
            <a:extLst>
              <a:ext uri="{FF2B5EF4-FFF2-40B4-BE49-F238E27FC236}">
                <a16:creationId xmlns:a16="http://schemas.microsoft.com/office/drawing/2014/main" id="{D399ECF6-A3EF-90D7-06F2-6B3381D60A76}"/>
              </a:ext>
            </a:extLst>
          </p:cNvPr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231;g267c4807743_0_3">
            <a:extLst>
              <a:ext uri="{FF2B5EF4-FFF2-40B4-BE49-F238E27FC236}">
                <a16:creationId xmlns:a16="http://schemas.microsoft.com/office/drawing/2014/main" id="{0D332591-D2D5-636E-77B6-BA5069B657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71235F72-60CD-8B3F-11BA-26373C89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625" t="24933" r="27807" b="268"/>
          <a:stretch/>
        </p:blipFill>
        <p:spPr>
          <a:xfrm>
            <a:off x="1953986" y="3111335"/>
            <a:ext cx="4849594" cy="4701530"/>
          </a:xfrm>
          <a:prstGeom prst="rect">
            <a:avLst/>
          </a:prstGeom>
        </p:spPr>
      </p:pic>
      <p:pic>
        <p:nvPicPr>
          <p:cNvPr id="7" name="Picture 6" descr="A person smiling at camera&#10;&#10;AI-generated content may be incorrect.">
            <a:extLst>
              <a:ext uri="{FF2B5EF4-FFF2-40B4-BE49-F238E27FC236}">
                <a16:creationId xmlns:a16="http://schemas.microsoft.com/office/drawing/2014/main" id="{F9C8FFFB-FC8B-E4D4-3946-BCEDF7AA0C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3" t="27642" r="-526" b="4431"/>
          <a:stretch>
            <a:fillRect/>
          </a:stretch>
        </p:blipFill>
        <p:spPr>
          <a:xfrm>
            <a:off x="10998925" y="2981160"/>
            <a:ext cx="4102223" cy="49594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790575" y="3281500"/>
            <a:ext cx="160377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will have the possibility to discuss your doubts about the study plan, courses, exams etc. with our Tutors on </a:t>
            </a:r>
            <a:endParaRPr lang="en-US">
              <a:ea typeface="Calibri"/>
              <a:sym typeface="Calibri"/>
            </a:endParaRPr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b="1">
              <a:latin typeface="Calibri"/>
              <a:ea typeface="Calibri"/>
              <a:cs typeface="Calibri"/>
              <a:sym typeface="Calibri"/>
            </a:endParaRPr>
          </a:p>
          <a:p>
            <a:pPr marL="38100" algn="ctr">
              <a:lnSpc>
                <a:spcPct val="150000"/>
              </a:lnSpc>
              <a:buSzPts val="3000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October 7th, 2025 from 3:30 pm to 4:30 pm on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  <a:hlinkClick r:id="rId3"/>
              </a:rPr>
              <a:t>Teams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/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endParaRPr lang="en-US" sz="300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r>
              <a:rPr lang="en-US" sz="3000">
                <a:latin typeface="Calibri"/>
                <a:ea typeface="Calibri"/>
                <a:cs typeface="Calibri"/>
              </a:rPr>
              <a:t>Find more info on the website's Notice Board.</a:t>
            </a:r>
            <a:endParaRPr lang="en-US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sz="6750" b="1">
                <a:solidFill>
                  <a:srgbClr val="BD2B0B"/>
                </a:solidFill>
              </a:rPr>
              <a:t>Meet our Tutors!</a:t>
            </a:r>
          </a:p>
        </p:txBody>
      </p:sp>
      <p:cxnSp>
        <p:nvCxnSpPr>
          <p:cNvPr id="204" name="Google Shape;204;p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1399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5f29f29287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325" y="-152400"/>
            <a:ext cx="10457398" cy="10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f29f29287_0_125"/>
          <p:cNvSpPr txBox="1"/>
          <p:nvPr/>
        </p:nvSpPr>
        <p:spPr>
          <a:xfrm>
            <a:off x="3249900" y="3774375"/>
            <a:ext cx="117882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TIME </a:t>
            </a:r>
            <a:endParaRPr sz="4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September 24th:</a:t>
            </a:r>
            <a:endParaRPr sz="4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5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 abroad, internships</a:t>
            </a:r>
          </a:p>
          <a:p>
            <a:pPr algn="ctr"/>
            <a:r>
              <a:rPr lang="en-US" sz="45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UNIBO-JHU partnership, final dissertation</a:t>
            </a:r>
            <a:endParaRPr lang="en-US" sz="4500" b="1" u="sng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Master’s Degree in International Relations</a:t>
            </a:r>
            <a:endParaRPr sz="3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endParaRPr sz="2700" i="1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5822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4539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5f29f29287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121" y="-3764135"/>
            <a:ext cx="17158525" cy="171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59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315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32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044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295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60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83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700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352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069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5f29f29287_0_102"/>
          <p:cNvSpPr/>
          <p:nvPr/>
        </p:nvSpPr>
        <p:spPr>
          <a:xfrm>
            <a:off x="13230496" y="2609093"/>
            <a:ext cx="5041528" cy="50641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5f29f29287_0_102"/>
          <p:cNvSpPr/>
          <p:nvPr/>
        </p:nvSpPr>
        <p:spPr>
          <a:xfrm>
            <a:off x="13041630" y="5054722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5048" b="-2503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5f29f29287_0_102"/>
          <p:cNvSpPr txBox="1"/>
          <p:nvPr/>
        </p:nvSpPr>
        <p:spPr>
          <a:xfrm>
            <a:off x="-322957" y="3473691"/>
            <a:ext cx="122961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MASTER’S DEGREE in</a:t>
            </a:r>
            <a:endParaRPr sz="6499" b="1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 INTERNATIONAL RELATIONS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5f29f29287_0_102"/>
          <p:cNvSpPr txBox="1"/>
          <p:nvPr/>
        </p:nvSpPr>
        <p:spPr>
          <a:xfrm>
            <a:off x="13895785" y="3387966"/>
            <a:ext cx="42270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ALMA MATER STUDIORUM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 DI BOLOGNA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25f29f29287_0_102"/>
          <p:cNvSpPr txBox="1"/>
          <p:nvPr/>
        </p:nvSpPr>
        <p:spPr>
          <a:xfrm>
            <a:off x="-322948" y="6990297"/>
            <a:ext cx="12296100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US" sz="500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24th</a:t>
            </a:r>
            <a:r>
              <a:rPr lang="en-US" sz="5000" i="0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00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5f29f29287_0_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14812" y="199050"/>
            <a:ext cx="3188926" cy="318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5f29f29287_0_102"/>
          <p:cNvSpPr/>
          <p:nvPr/>
        </p:nvSpPr>
        <p:spPr>
          <a:xfrm rot="10800000">
            <a:off x="-543638" y="-970293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4938" r="-2494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f29f29287_0_156"/>
          <p:cNvSpPr txBox="1">
            <a:spLocks noGrp="1"/>
          </p:cNvSpPr>
          <p:nvPr>
            <p:ph type="body" idx="4294967295"/>
          </p:nvPr>
        </p:nvSpPr>
        <p:spPr>
          <a:xfrm>
            <a:off x="577925" y="32868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Welcome to the IR Introduction Days!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83" name="Google Shape;283;g25f29f29287_0_156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4" name="Google Shape;284;g25f29f29287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72A1B-DFDC-9BB9-207B-B7BB29D21157}"/>
              </a:ext>
            </a:extLst>
          </p:cNvPr>
          <p:cNvSpPr txBox="1"/>
          <p:nvPr/>
        </p:nvSpPr>
        <p:spPr>
          <a:xfrm>
            <a:off x="5220798" y="4129715"/>
            <a:ext cx="6981196" cy="3400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b="1">
                <a:solidFill>
                  <a:srgbClr val="C00000"/>
                </a:solidFill>
                <a:latin typeface="Calibri"/>
                <a:cs typeface="Calibri"/>
              </a:rPr>
              <a:t>DAY 2 </a:t>
            </a:r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September 24th:  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Study abroad, 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Internships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IR-JHU partnership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Final thesis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f29f29287_0_149"/>
          <p:cNvSpPr txBox="1"/>
          <p:nvPr/>
        </p:nvSpPr>
        <p:spPr>
          <a:xfrm>
            <a:off x="437805" y="2341371"/>
            <a:ext cx="9333466" cy="689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r>
              <a:rPr lang="en-US" sz="4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September 17th: </a:t>
            </a:r>
            <a:r>
              <a:rPr lang="en-US" sz="4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 lang="en-US" sz="43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Important </a:t>
            </a:r>
            <a:r>
              <a:rPr lang="en-US" sz="43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endParaRPr sz="4300" u="sng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Academic calendar</a:t>
            </a: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2025/26</a:t>
            </a:r>
            <a:endParaRPr lang="en-US"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it-IT" sz="43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it-IT" sz="43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it-IT" sz="43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course</a:t>
            </a:r>
            <a:endParaRPr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what, when &amp; how</a:t>
            </a:r>
            <a:endParaRPr lang="en-US"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Special focus: workshops, tracks</a:t>
            </a:r>
            <a:endParaRPr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One degree, countless opportunities: your </a:t>
            </a:r>
            <a:r>
              <a:rPr lang="en-US" sz="4300" u="sng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tutor’s testimonies</a:t>
            </a:r>
            <a:endParaRPr lang="it-IT"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43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8" name="Google Shape;118;g25f29f29287_0_149"/>
          <p:cNvSpPr txBox="1">
            <a:spLocks noGrp="1"/>
          </p:cNvSpPr>
          <p:nvPr>
            <p:ph type="body" idx="4294967295"/>
          </p:nvPr>
        </p:nvSpPr>
        <p:spPr>
          <a:xfrm>
            <a:off x="429070" y="41374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Welcome to the IR Introduction Days!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19" name="Google Shape;119;g25f29f29287_0_14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g25f29f2928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2742A-3BEC-0498-2FD3-840F2BCDEBFA}"/>
              </a:ext>
            </a:extLst>
          </p:cNvPr>
          <p:cNvSpPr txBox="1"/>
          <p:nvPr/>
        </p:nvSpPr>
        <p:spPr>
          <a:xfrm>
            <a:off x="9984922" y="2347232"/>
            <a:ext cx="7049465" cy="3400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b="1">
                <a:solidFill>
                  <a:srgbClr val="C00000"/>
                </a:solidFill>
                <a:latin typeface="Calibri"/>
                <a:cs typeface="Calibri"/>
              </a:rPr>
              <a:t>DAY 2 </a:t>
            </a:r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September 24th:  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Study abroad, 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Internships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IR-JHU partnership</a:t>
            </a:r>
          </a:p>
          <a:p>
            <a:r>
              <a:rPr lang="en-US" sz="4300">
                <a:solidFill>
                  <a:schemeClr val="tx1"/>
                </a:solidFill>
                <a:latin typeface="Calibri"/>
                <a:cs typeface="Calibri"/>
              </a:rPr>
              <a:t>- Final thesis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/>
          <p:nvPr/>
        </p:nvSpPr>
        <p:spPr>
          <a:xfrm>
            <a:off x="885850" y="2151700"/>
            <a:ext cx="15854400" cy="795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Erasmus+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indent="-400050">
              <a:lnSpc>
                <a:spcPct val="150000"/>
              </a:lnSpc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from 3 up to 12 months at another European partner university 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2700" u="sng">
                <a:latin typeface="Calibri"/>
                <a:ea typeface="Calibri"/>
                <a:cs typeface="Calibri"/>
                <a:sym typeface="Calibri"/>
              </a:rPr>
              <a:t>January-February 2026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Overseas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1 or 2 semesters at a non-European partner university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2700" u="sng">
                <a:latin typeface="Calibri"/>
                <a:ea typeface="Calibri"/>
                <a:cs typeface="Calibri"/>
                <a:sym typeface="Calibri"/>
              </a:rPr>
              <a:t>October 2025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(soon!)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For questions regarding the Erasmus+ and Overseas </a:t>
            </a:r>
            <a:r>
              <a:rPr lang="en-US" sz="2700" err="1"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, contact the </a:t>
            </a: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Mobility Office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7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mobility.politicalscience@unibo.it</a:t>
            </a:r>
            <a:r>
              <a:rPr lang="en-US" sz="27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</a:t>
            </a:r>
            <a:r>
              <a:rPr lang="en-US" sz="27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7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Overseas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7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study abroad opportunities.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>
            <a:spLocks noGrp="1"/>
          </p:cNvSpPr>
          <p:nvPr>
            <p:ph type="body" idx="4294967295"/>
          </p:nvPr>
        </p:nvSpPr>
        <p:spPr>
          <a:xfrm>
            <a:off x="790575" y="24362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abroad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91" name="Google Shape;291;p1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2" name="Google Shape;29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3525" y="2673900"/>
            <a:ext cx="4114227" cy="117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20700" y="4705350"/>
            <a:ext cx="2088625" cy="21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/>
        </p:nvSpPr>
        <p:spPr>
          <a:xfrm>
            <a:off x="595325" y="2317850"/>
            <a:ext cx="17132400" cy="769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During your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second year,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you may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carry out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as part of your free credits or in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preparation of your thesis. There are different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types of internship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you can insert in your study plan: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Curricular internship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(8 CFU) - free credits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Internship abroad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(8 CFU) - free credits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Internship in preparation of the final examination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(12 CFU)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Follow the administrative procedures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If you want to earn credits for your internship, you </a:t>
            </a:r>
            <a:r>
              <a:rPr lang="en-US" sz="30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follow specific procedures in coordination with the relevant offices. You may not be able to start  your internship if you do not contact the relevant offices on time!</a:t>
            </a:r>
            <a:endParaRPr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</a:t>
            </a:r>
            <a:r>
              <a:rPr lang="en-US" sz="30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internships</a:t>
            </a: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>
            <a:spLocks noGrp="1"/>
          </p:cNvSpPr>
          <p:nvPr>
            <p:ph type="body" idx="4294967295"/>
          </p:nvPr>
        </p:nvSpPr>
        <p:spPr>
          <a:xfrm>
            <a:off x="577925" y="17983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Internships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01" name="Google Shape;301;p1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7c4807743_0_28"/>
          <p:cNvSpPr txBox="1"/>
          <p:nvPr/>
        </p:nvSpPr>
        <p:spPr>
          <a:xfrm>
            <a:off x="595200" y="2474575"/>
            <a:ext cx="170976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CFU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max. 200 hours</a:t>
            </a:r>
            <a:endParaRPr lang="en-US" sz="300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your study plan,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 err="1">
                <a:latin typeface="Calibri"/>
                <a:ea typeface="Calibri"/>
                <a:cs typeface="Calibri"/>
                <a:sym typeface="Calibri"/>
              </a:rPr>
              <a:t>Tirocinio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LM”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 Italy or abroad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the Traineeship Office to activate it once you’ve been selected.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Traineeship Office of the Dept of Political and Social Sciences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spbo.tirocini@unibo.it</a:t>
            </a:r>
            <a:endParaRPr sz="3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67c4807743_0_28"/>
          <p:cNvSpPr txBox="1">
            <a:spLocks noGrp="1"/>
          </p:cNvSpPr>
          <p:nvPr>
            <p:ph type="body" idx="4294967295"/>
          </p:nvPr>
        </p:nvSpPr>
        <p:spPr>
          <a:xfrm>
            <a:off x="0" y="201093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1) Curricular internship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09" name="Google Shape;309;g267c4807743_0_2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Google Shape;310;g267c4807743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7c4807743_0_35"/>
          <p:cNvSpPr txBox="1"/>
          <p:nvPr/>
        </p:nvSpPr>
        <p:spPr>
          <a:xfrm>
            <a:off x="366725" y="2063550"/>
            <a:ext cx="18431400" cy="837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CFU, 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max. 200 hours</a:t>
            </a:r>
            <a:endParaRPr lang="en-US" sz="30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 your study plan, “</a:t>
            </a:r>
            <a:r>
              <a:rPr lang="en-US" sz="3000" err="1">
                <a:latin typeface="Calibri"/>
                <a:ea typeface="Calibri"/>
                <a:cs typeface="Calibri"/>
                <a:sym typeface="Calibri"/>
              </a:rPr>
              <a:t>Tirocinio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err="1">
                <a:latin typeface="Calibri"/>
                <a:ea typeface="Calibri"/>
                <a:cs typeface="Calibri"/>
                <a:sym typeface="Calibri"/>
              </a:rPr>
              <a:t>all’estero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LM”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Abroad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to activate it, once you’ve been selected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spbo.tirocini@unibo.it</a:t>
            </a:r>
            <a:endParaRPr lang="en-US" sz="3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Erasmus+ traineeship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 or three-month internship abroad, in another EU/partner country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Erasmus+ grant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April-May 2026</a:t>
            </a:r>
            <a:endParaRPr lang="en-US" sz="3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Mobility Office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mobility.politicalscience@unibo.it</a:t>
            </a:r>
            <a:endParaRPr lang="en-US" sz="3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may conduct an Erasmus+ traineeship either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as a student </a:t>
            </a:r>
            <a:r>
              <a:rPr lang="en-US" sz="3000" i="1" u="sng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as a recent graduate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i.e., </a:t>
            </a:r>
            <a:r>
              <a:rPr lang="en-US" sz="3000" i="1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graduating.</a:t>
            </a:r>
            <a:endParaRPr lang="en-US" sz="3000">
              <a:latin typeface="Calibri"/>
              <a:ea typeface="Calibri"/>
              <a:cs typeface="Calibri"/>
            </a:endParaRPr>
          </a:p>
        </p:txBody>
      </p:sp>
      <p:sp>
        <p:nvSpPr>
          <p:cNvPr id="316" name="Google Shape;316;g267c4807743_0_35"/>
          <p:cNvSpPr txBox="1">
            <a:spLocks noGrp="1"/>
          </p:cNvSpPr>
          <p:nvPr>
            <p:ph type="body" idx="4294967295"/>
          </p:nvPr>
        </p:nvSpPr>
        <p:spPr>
          <a:xfrm>
            <a:off x="0" y="203163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2) Internship abroad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17" name="Google Shape;317;g267c4807743_0_3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Google Shape;318;g267c4807743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67c4807743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7550" y="6069050"/>
            <a:ext cx="4418724" cy="12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7c4807743_0_58"/>
          <p:cNvSpPr txBox="1"/>
          <p:nvPr/>
        </p:nvSpPr>
        <p:spPr>
          <a:xfrm>
            <a:off x="595325" y="2215950"/>
            <a:ext cx="162162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Tirocini MAECI-CRUI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at an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diplomatic representation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Embassy, Consulate, Permanent representation at an international </a:t>
            </a:r>
            <a:r>
              <a:rPr lang="en-US" sz="3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(UN, EU, OSCE, etc.)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for Italian nationals</a:t>
            </a:r>
            <a:endParaRPr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calls for application per year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popular among IR students and Unibo students in general!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 on the official website of the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Fondazione CRUI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spbo.tirocini@unibo.it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67c4807743_0_58"/>
          <p:cNvSpPr txBox="1">
            <a:spLocks noGrp="1"/>
          </p:cNvSpPr>
          <p:nvPr>
            <p:ph type="body" idx="4294967295"/>
          </p:nvPr>
        </p:nvSpPr>
        <p:spPr>
          <a:xfrm>
            <a:off x="0" y="5055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2) Internship abroad (cont.)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26" name="Google Shape;326;g267c4807743_0_5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7" name="Google Shape;327;g267c4807743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67c4807743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3960" y="6787802"/>
            <a:ext cx="4458075" cy="32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7c4807743_0_51"/>
          <p:cNvSpPr txBox="1"/>
          <p:nvPr/>
        </p:nvSpPr>
        <p:spPr>
          <a:xfrm>
            <a:off x="595325" y="2215950"/>
            <a:ext cx="170976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CFU, 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equivalent to </a:t>
            </a:r>
            <a:r>
              <a:rPr lang="en-US" sz="300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300 hours</a:t>
            </a:r>
            <a:endParaRPr lang="en-US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ONLY abroad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! Internships conducted in Italy do not qualify.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to activate it, once you’ve been selected.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thesis supervisor </a:t>
            </a:r>
            <a:r>
              <a:rPr lang="en-US" sz="3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approve the internship, </a:t>
            </a:r>
            <a:r>
              <a:rPr lang="en-US" sz="3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start it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spbo.tirocini@unibo.it</a:t>
            </a:r>
            <a:endParaRPr lang="en-US" sz="3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>
              <a:latin typeface="Calibri"/>
              <a:ea typeface="Calibri"/>
              <a:cs typeface="Calibri"/>
            </a:endParaRPr>
          </a:p>
        </p:txBody>
      </p:sp>
      <p:sp>
        <p:nvSpPr>
          <p:cNvPr id="334" name="Google Shape;334;g267c4807743_0_51"/>
          <p:cNvSpPr txBox="1">
            <a:spLocks noGrp="1"/>
          </p:cNvSpPr>
          <p:nvPr>
            <p:ph type="body" idx="4294967295"/>
          </p:nvPr>
        </p:nvSpPr>
        <p:spPr>
          <a:xfrm>
            <a:off x="-135802" y="399888"/>
            <a:ext cx="16654217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BC2B16"/>
                </a:solidFill>
              </a:rPr>
              <a:t>3) Internship abroad in preparation of final examination</a:t>
            </a:r>
            <a:endParaRPr lang="en-US" sz="4800" b="1">
              <a:solidFill>
                <a:srgbClr val="BD2B0B"/>
              </a:solidFill>
            </a:endParaRPr>
          </a:p>
        </p:txBody>
      </p:sp>
      <p:cxnSp>
        <p:nvCxnSpPr>
          <p:cNvPr id="335" name="Google Shape;335;g267c4807743_0_5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6" name="Google Shape;336;g267c4807743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 txBox="1"/>
          <p:nvPr/>
        </p:nvSpPr>
        <p:spPr>
          <a:xfrm>
            <a:off x="655447" y="2552552"/>
            <a:ext cx="15369000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Our Master course has established a collaboration with the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Johns Hopkins’ School of Advanced International Studies (SAIS)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one of the top graduate schools for international relations.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endParaRPr lang="en-US"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 An IR student, you may: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arenR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Apply for the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IR-MAIA double degree programme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arenR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Follow a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 single course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unit at SAIS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the </a:t>
            </a:r>
            <a:r>
              <a:rPr lang="en-US" sz="30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Unibo-JHU partnership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 txBox="1">
            <a:spLocks noGrp="1"/>
          </p:cNvSpPr>
          <p:nvPr>
            <p:ph type="body" idx="4294967295"/>
          </p:nvPr>
        </p:nvSpPr>
        <p:spPr>
          <a:xfrm>
            <a:off x="-147650" y="717560"/>
            <a:ext cx="155625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UNIBO-Johns Hopkins University partnership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43" name="Google Shape;343;p12"/>
          <p:cNvCxnSpPr>
            <a:cxnSpLocks/>
          </p:cNvCxnSpPr>
          <p:nvPr/>
        </p:nvCxnSpPr>
        <p:spPr>
          <a:xfrm>
            <a:off x="-147650" y="1909895"/>
            <a:ext cx="15862550" cy="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4" name="Google Shape;34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modello, Blu intenso, Blu elettrico, blu&#10;&#10;Descrizione generata automaticamente">
            <a:extLst>
              <a:ext uri="{FF2B5EF4-FFF2-40B4-BE49-F238E27FC236}">
                <a16:creationId xmlns:a16="http://schemas.microsoft.com/office/drawing/2014/main" id="{F47039EC-FE61-7806-480E-8FE763812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213" y="4995273"/>
            <a:ext cx="2682472" cy="26215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7c4807743_0_80"/>
          <p:cNvSpPr txBox="1"/>
          <p:nvPr/>
        </p:nvSpPr>
        <p:spPr>
          <a:xfrm>
            <a:off x="447675" y="2247925"/>
            <a:ext cx="16602000" cy="63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  year: IR </a:t>
            </a:r>
            <a:r>
              <a:rPr lang="en-US" sz="3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Unibo (Bologna campus)</a:t>
            </a: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  year: MAIA </a:t>
            </a:r>
            <a:r>
              <a:rPr lang="en-US" sz="3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JHU SAIS Europe (Bologna campus)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MAIA = MA in International Affairs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dedicated info session will be </a:t>
            </a:r>
            <a:r>
              <a:rPr lang="en-US" sz="3000" b="1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organised</a:t>
            </a:r>
            <a:r>
              <a:rPr lang="en-US" sz="30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asap (October 2025)!</a:t>
            </a:r>
            <a:endParaRPr lang="en-US" sz="3000" b="1">
              <a:solidFill>
                <a:schemeClr val="dk1"/>
              </a:solidFill>
              <a:latin typeface="Calibri"/>
              <a:cs typeface="Calibri"/>
            </a:endParaRPr>
          </a:p>
          <a:p>
            <a:pPr marL="38100">
              <a:lnSpc>
                <a:spcPct val="150000"/>
              </a:lnSpc>
              <a:buClr>
                <a:schemeClr val="dk1"/>
              </a:buClr>
              <a:buSzPts val="3000"/>
            </a:pPr>
            <a:endParaRPr lang="en-US" sz="3000">
              <a:solidFill>
                <a:schemeClr val="dk1"/>
              </a:solidFill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two years,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obtain </a:t>
            </a:r>
            <a:r>
              <a:rPr lang="en-US" sz="3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International Affairs from the Johns Hopkins University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“Laurea Magistrale”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International Relations from the University of Bologna.</a:t>
            </a:r>
            <a:endParaRPr lang="en-US" sz="3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selected, you may apply for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aid</a:t>
            </a:r>
            <a:endParaRPr lang="en-US" sz="30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Johns Hopkins’ Admission Office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sais.eu.admissions@jhu.edu</a:t>
            </a:r>
            <a:endParaRPr lang="en-US" sz="3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67c4807743_0_80"/>
          <p:cNvSpPr txBox="1">
            <a:spLocks noGrp="1"/>
          </p:cNvSpPr>
          <p:nvPr>
            <p:ph type="body" idx="4294967295"/>
          </p:nvPr>
        </p:nvSpPr>
        <p:spPr>
          <a:xfrm>
            <a:off x="447675" y="643575"/>
            <a:ext cx="10744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1) IR-MAIA double degree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53" name="Google Shape;353;g267c4807743_0_80"/>
          <p:cNvCxnSpPr/>
          <p:nvPr/>
        </p:nvCxnSpPr>
        <p:spPr>
          <a:xfrm>
            <a:off x="152400" y="18393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Google Shape;354;g267c4807743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67c4807743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67c4807743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7c4807743_0_90"/>
          <p:cNvSpPr txBox="1">
            <a:spLocks noGrp="1"/>
          </p:cNvSpPr>
          <p:nvPr>
            <p:ph type="body" idx="4294967295"/>
          </p:nvPr>
        </p:nvSpPr>
        <p:spPr>
          <a:xfrm>
            <a:off x="447675" y="643575"/>
            <a:ext cx="10744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2) JHU single course unit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62" name="Google Shape;362;g267c4807743_0_90"/>
          <p:cNvCxnSpPr/>
          <p:nvPr/>
        </p:nvCxnSpPr>
        <p:spPr>
          <a:xfrm>
            <a:off x="152400" y="18393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3" name="Google Shape;363;g267c4807743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7c4807743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67c4807743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67c4807743_0_90"/>
          <p:cNvSpPr txBox="1"/>
          <p:nvPr/>
        </p:nvSpPr>
        <p:spPr>
          <a:xfrm>
            <a:off x="652350" y="2852325"/>
            <a:ext cx="17097600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course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unit/exam at JHU SAIS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a set of available courses.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 will be able to insert the course into your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Unibo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study plan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part of your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credits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period: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Winter 2025-26</a:t>
            </a:r>
            <a:endParaRPr lang="en-US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information, contact the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 IR Desk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81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f29f29287_0_231"/>
          <p:cNvSpPr txBox="1"/>
          <p:nvPr/>
        </p:nvSpPr>
        <p:spPr>
          <a:xfrm>
            <a:off x="839948" y="2035925"/>
            <a:ext cx="16037700" cy="8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 your study plan, your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final Master dissertation (thesis)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is  called “Final test” or “Final examination”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Your final thesis can be worth</a:t>
            </a:r>
            <a:endParaRPr sz="3000"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either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24 CFU</a:t>
            </a:r>
            <a:endParaRPr sz="3000"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12 + 12 CFU</a:t>
            </a:r>
            <a:endParaRPr sz="3000" b="1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can divide the thesis credits in two, if you wish to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conduct a </a:t>
            </a:r>
            <a:r>
              <a:rPr lang="en-US" sz="3000" b="1" i="1" u="sng" err="1"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en-US" sz="3000" b="1" i="1" u="sng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000" b="1" u="sng">
                <a:latin typeface="Calibri"/>
                <a:ea typeface="Calibri"/>
                <a:cs typeface="Calibri"/>
                <a:sym typeface="Calibri"/>
              </a:rPr>
              <a:t> internship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 in preparation of your final dissertation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1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if you want to </a:t>
            </a:r>
            <a:r>
              <a:rPr lang="en-US" sz="3000" b="1" u="sng">
                <a:latin typeface="Calibri"/>
                <a:ea typeface="Calibri"/>
                <a:cs typeface="Calibri"/>
                <a:sym typeface="Calibri"/>
              </a:rPr>
              <a:t>prepare your thesis abroad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 (through an Erasmus+ study grant or the Overseas </a:t>
            </a:r>
            <a:r>
              <a:rPr lang="en-US" sz="300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More on our website: “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Modalities and Guidelines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” and “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Graduation and final examination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300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NB.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A specific info session on this topic will be </a:t>
            </a:r>
            <a:r>
              <a:rPr lang="en-US" sz="3000" err="1">
                <a:latin typeface="Calibri"/>
                <a:ea typeface="Calibri"/>
                <a:cs typeface="Calibri"/>
                <a:sym typeface="Calibri"/>
              </a:rPr>
              <a:t>organised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later in the year.</a:t>
            </a:r>
            <a:endParaRPr sz="3000"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endParaRPr lang="en-US"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err="1"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internship = an internship that has been approved by the Traineeship Office and your thesis supervisor.</a:t>
            </a:r>
            <a:endParaRPr sz="2000">
              <a:latin typeface="Calibri"/>
              <a:ea typeface="Calibri"/>
              <a:cs typeface="Calibri"/>
            </a:endParaRPr>
          </a:p>
        </p:txBody>
      </p:sp>
      <p:sp>
        <p:nvSpPr>
          <p:cNvPr id="212" name="Google Shape;212;g25f29f29287_0_231"/>
          <p:cNvSpPr txBox="1">
            <a:spLocks noGrp="1"/>
          </p:cNvSpPr>
          <p:nvPr>
            <p:ph type="body" idx="4294967295"/>
          </p:nvPr>
        </p:nvSpPr>
        <p:spPr>
          <a:xfrm>
            <a:off x="677407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>
                <a:solidFill>
                  <a:srgbClr val="BC2B16"/>
                </a:solidFill>
              </a:rPr>
              <a:t>Thesis (24 CFU or 12+12 CFU)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13" name="Google Shape;213;g25f29f29287_0_23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4" name="Google Shape;214;g25f29f29287_0_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5f29f29287_0_231"/>
          <p:cNvSpPr/>
          <p:nvPr/>
        </p:nvSpPr>
        <p:spPr>
          <a:xfrm>
            <a:off x="12559546" y="1013629"/>
            <a:ext cx="2889000" cy="3723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Master’s Thesis</a:t>
            </a:r>
            <a:endParaRPr sz="2100" i="1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f29f29287_0_149"/>
          <p:cNvSpPr txBox="1">
            <a:spLocks noGrp="1"/>
          </p:cNvSpPr>
          <p:nvPr>
            <p:ph type="body" idx="4294967295"/>
          </p:nvPr>
        </p:nvSpPr>
        <p:spPr>
          <a:xfrm>
            <a:off x="429070" y="41374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Check out our website!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19" name="Google Shape;119;g25f29f29287_0_14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g25f29f2928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9452E-2EB2-C680-E3DC-894EE69A47EA}"/>
              </a:ext>
            </a:extLst>
          </p:cNvPr>
          <p:cNvSpPr txBox="1"/>
          <p:nvPr/>
        </p:nvSpPr>
        <p:spPr>
          <a:xfrm>
            <a:off x="-1396" y="5876243"/>
            <a:ext cx="96212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hlinkClick r:id="rId4"/>
              </a:rPr>
              <a:t>https://corsi.unibo.it/2cycle/InternationalRelations</a:t>
            </a:r>
            <a:endParaRPr lang="en-US" sz="2400">
              <a:hlinkClick r:id="rId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BA9EFC-5CC1-C37F-6FE9-15DE1795EB26}"/>
              </a:ext>
            </a:extLst>
          </p:cNvPr>
          <p:cNvSpPr txBox="1"/>
          <p:nvPr/>
        </p:nvSpPr>
        <p:spPr>
          <a:xfrm>
            <a:off x="431167" y="6870616"/>
            <a:ext cx="1697277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PRO TIP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have any doubt, always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double-check on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our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official website</a:t>
            </a:r>
            <a:r>
              <a:rPr lang="en-US" sz="3200" b="1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tx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most of the time,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information can be found there :)</a:t>
            </a:r>
            <a:endParaRPr lang="it-IT" sz="32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794E9F-C8C7-C75C-F93E-8207AD332EE0}"/>
              </a:ext>
            </a:extLst>
          </p:cNvPr>
          <p:cNvSpPr txBox="1"/>
          <p:nvPr/>
        </p:nvSpPr>
        <p:spPr>
          <a:xfrm>
            <a:off x="1886857" y="8327915"/>
            <a:ext cx="14659429" cy="11430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8100" marR="0" lvl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Always monitor the </a:t>
            </a: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notice board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stay up to date! Most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will be advertised here (Erasmus+, overseas, call for applications, etc.), as well as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held at the Department of Political and Social Sciences!</a:t>
            </a:r>
            <a:endParaRPr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qr code with a red background&#10;&#10;AI-generated content may be incorrect.">
            <a:extLst>
              <a:ext uri="{FF2B5EF4-FFF2-40B4-BE49-F238E27FC236}">
                <a16:creationId xmlns:a16="http://schemas.microsoft.com/office/drawing/2014/main" id="{DAC0D483-CD99-883D-1C03-E3F8E9A79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15" y="2110597"/>
            <a:ext cx="3677371" cy="3591106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FAB4398-77DB-6FC4-23F3-FDC9675759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766" y="2105205"/>
            <a:ext cx="3677370" cy="359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FC244-21CD-7567-C1EF-BC068749BE16}"/>
              </a:ext>
            </a:extLst>
          </p:cNvPr>
          <p:cNvSpPr txBox="1"/>
          <p:nvPr/>
        </p:nvSpPr>
        <p:spPr>
          <a:xfrm>
            <a:off x="9141843" y="5874589"/>
            <a:ext cx="87331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hlinkClick r:id="rId6"/>
              </a:rPr>
              <a:t>https://corsi.unibo.it/2cycle/InternationalRelations</a:t>
            </a:r>
            <a:r>
              <a:rPr lang="en-GB" sz="2400">
                <a:ea typeface="Calibri"/>
                <a:hlinkClick r:id="rId6"/>
              </a:rPr>
              <a:t>/notice-board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952834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7c4807743_0_11"/>
          <p:cNvSpPr txBox="1"/>
          <p:nvPr/>
        </p:nvSpPr>
        <p:spPr>
          <a:xfrm>
            <a:off x="571500" y="2268070"/>
            <a:ext cx="16116300" cy="749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look at the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calls for application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(Erasmus, overseas, grants, etc.) to get an idea </a:t>
            </a:r>
            <a:br>
              <a:rPr lang="en-US" sz="3000">
                <a:latin typeface="Calibri"/>
                <a:ea typeface="Calibri"/>
                <a:cs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Previous calls can usually be found at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bandi.unibo.it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</a:t>
            </a: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procedures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especially when it comes to internships!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sending us an email, always visit the </a:t>
            </a:r>
            <a:r>
              <a:rPr lang="en-US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official website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first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most of the time,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information can be found there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</a:t>
            </a:r>
            <a:r>
              <a:rPr lang="en-US" sz="3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contact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before sending an email, always read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</a:t>
            </a:r>
            <a:r>
              <a:rPr lang="en-US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page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and make sure you’re writing to the right office!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monitor </a:t>
            </a:r>
            <a:r>
              <a:rPr lang="en-US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notice board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stay up to date! Most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advertised here (Erasmus+, overseas, call for applications, etc.), as well as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promoted by and held at the Department of Political and Social Sciences!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2" name="Google Shape;372;g267c4807743_0_11"/>
          <p:cNvSpPr txBox="1">
            <a:spLocks noGrp="1"/>
          </p:cNvSpPr>
          <p:nvPr>
            <p:ph type="body" idx="4294967295"/>
          </p:nvPr>
        </p:nvSpPr>
        <p:spPr>
          <a:xfrm>
            <a:off x="790575" y="163642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>
                <a:solidFill>
                  <a:srgbClr val="BC2B16"/>
                </a:solidFill>
              </a:rPr>
              <a:t>Final tips!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73" name="Google Shape;373;g267c4807743_0_1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4" name="Google Shape;374;g267c4807743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9BA6-DCED-2529-7D18-E83D89C3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B4AC81-80ED-382A-016F-0847AA863824}"/>
              </a:ext>
            </a:extLst>
          </p:cNvPr>
          <p:cNvSpPr txBox="1"/>
          <p:nvPr/>
        </p:nvSpPr>
        <p:spPr>
          <a:xfrm>
            <a:off x="6117486" y="2269646"/>
            <a:ext cx="981113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/>
              <a:t>unibo.it/dontpanic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6A4E54-853C-2F9A-4B1B-183260483225}"/>
              </a:ext>
            </a:extLst>
          </p:cNvPr>
          <p:cNvSpPr txBox="1"/>
          <p:nvPr/>
        </p:nvSpPr>
        <p:spPr>
          <a:xfrm>
            <a:off x="6128087" y="7567042"/>
            <a:ext cx="9811137" cy="1246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US" sz="3600" b="1" i="0">
                <a:solidFill>
                  <a:srgbClr val="BB2E29"/>
                </a:solidFill>
                <a:effectLst/>
              </a:rPr>
              <a:t>At every stage of your academic journey, </a:t>
            </a:r>
          </a:p>
          <a:p>
            <a:pPr algn="l">
              <a:buNone/>
            </a:pPr>
            <a:r>
              <a:rPr lang="en-US" sz="3600" b="1" i="0">
                <a:solidFill>
                  <a:srgbClr val="BB2E29"/>
                </a:solidFill>
                <a:effectLst/>
              </a:rPr>
              <a:t>you'll find people ready to support you.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650FB1-DC74-4575-8B57-AD575E53932E}"/>
              </a:ext>
            </a:extLst>
          </p:cNvPr>
          <p:cNvSpPr txBox="1"/>
          <p:nvPr/>
        </p:nvSpPr>
        <p:spPr>
          <a:xfrm>
            <a:off x="6125239" y="1094573"/>
            <a:ext cx="1156440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it-IT" sz="3600" b="1">
                <a:solidFill>
                  <a:srgbClr val="BB2E29"/>
                </a:solidFill>
              </a:rPr>
              <a:t>Don’t panic,</a:t>
            </a:r>
            <a:endParaRPr lang="it-IT" sz="3600" b="1">
              <a:solidFill>
                <a:srgbClr val="BB2E29"/>
              </a:solidFill>
              <a:cs typeface="Arial"/>
            </a:endParaRPr>
          </a:p>
          <a:p>
            <a:pPr algn="l">
              <a:buNone/>
            </a:pPr>
            <a:r>
              <a:rPr lang="en-US" sz="3600" b="1" i="0">
                <a:solidFill>
                  <a:srgbClr val="BB2E29"/>
                </a:solidFill>
                <a:effectLst/>
              </a:rPr>
              <a:t>we're with you throughout your academic journey!</a:t>
            </a:r>
            <a:endParaRPr lang="it-IT" sz="3600">
              <a:cs typeface="Arial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22B1AB3-2CC9-4068-856F-2399004D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22" y="1790336"/>
            <a:ext cx="3976373" cy="600339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9AAA27-1774-4E99-BD83-CE4922FE3A8F}"/>
              </a:ext>
            </a:extLst>
          </p:cNvPr>
          <p:cNvSpPr txBox="1"/>
          <p:nvPr/>
        </p:nvSpPr>
        <p:spPr>
          <a:xfrm>
            <a:off x="6102119" y="3236549"/>
            <a:ext cx="10801200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it-IT" sz="300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aking your </a:t>
            </a:r>
            <a:r>
              <a:rPr lang="it-IT" sz="30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study</a:t>
            </a:r>
            <a:r>
              <a:rPr lang="it-IT" sz="30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more </a:t>
            </a:r>
            <a:r>
              <a:rPr lang="it-IT" sz="30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effective</a:t>
            </a:r>
            <a:endParaRPr lang="it-IT" sz="3000" b="1" i="0">
              <a:solidFill>
                <a:schemeClr val="tx1">
                  <a:lumMod val="95000"/>
                  <a:lumOff val="5000"/>
                </a:schemeClr>
              </a:solidFill>
              <a:effectLst/>
              <a:cs typeface="Arial"/>
            </a:endParaRPr>
          </a:p>
          <a:p>
            <a:pPr marL="428625" indent="-428625" algn="just">
              <a:buFont typeface="Arial" panose="020B0604020202020204" pitchFamily="34" charset="0"/>
              <a:buChar char="•"/>
            </a:pPr>
            <a:r>
              <a:rPr lang="it-IT" sz="30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Coping with </a:t>
            </a:r>
            <a:r>
              <a:rPr lang="it-IT" sz="3000" b="1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emotional challenges</a:t>
            </a:r>
            <a:endParaRPr lang="it-IT" sz="3000" b="1" i="0">
              <a:solidFill>
                <a:schemeClr val="tx1">
                  <a:lumMod val="95000"/>
                  <a:lumOff val="5000"/>
                </a:schemeClr>
              </a:solidFill>
              <a:effectLst/>
              <a:cs typeface="Arial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Finding </a:t>
            </a:r>
            <a:r>
              <a:rPr lang="it-IT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financial support</a:t>
            </a:r>
            <a:endParaRPr lang="it-IT" sz="3000" b="1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Affirming your </a:t>
            </a:r>
            <a:r>
              <a:rPr lang="it-IT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identity</a:t>
            </a:r>
            <a:endParaRPr lang="it-IT" sz="3000" b="1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it-IT" sz="3000" err="1">
                <a:solidFill>
                  <a:schemeClr val="tx1">
                    <a:lumMod val="95000"/>
                    <a:lumOff val="5000"/>
                  </a:schemeClr>
                </a:solidFill>
              </a:rPr>
              <a:t>Finding</a:t>
            </a: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00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protection</a:t>
            </a: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 from gender-</a:t>
            </a:r>
            <a:r>
              <a:rPr lang="it-IT" sz="300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it-IT" sz="30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3000" err="1">
                <a:solidFill>
                  <a:schemeClr val="tx1">
                    <a:lumMod val="95000"/>
                    <a:lumOff val="5000"/>
                  </a:schemeClr>
                </a:solidFill>
              </a:rPr>
              <a:t>violence</a:t>
            </a:r>
            <a:endParaRPr lang="it-IT" sz="300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Support for </a:t>
            </a: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special educational needs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Balancing studies and a </a:t>
            </a: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professional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sports career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Balance </a:t>
            </a: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study and work</a:t>
            </a:r>
            <a:endParaRPr lang="en-US" sz="3000" b="1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Studying while caring 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for a loved one</a:t>
            </a:r>
            <a:endParaRPr lang="it-IT" sz="300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it-IT" sz="1800" b="0" i="0">
              <a:solidFill>
                <a:srgbClr val="333333"/>
              </a:solidFill>
              <a:effectLst/>
              <a:cs typeface="Arial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it-IT" sz="1800" b="0" i="0">
              <a:solidFill>
                <a:srgbClr val="333333"/>
              </a:solidFill>
              <a:effectLst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789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790575" y="3281500"/>
            <a:ext cx="160377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will have the possibility to discuss your doubts about the study plan, courses, etc. with our Tutors on </a:t>
            </a:r>
            <a:endParaRPr lang="en-US">
              <a:ea typeface="Calibri"/>
              <a:sym typeface="Calibri"/>
            </a:endParaRPr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b="1">
              <a:latin typeface="Calibri"/>
              <a:ea typeface="Calibri"/>
              <a:cs typeface="Calibri"/>
              <a:sym typeface="Calibri"/>
            </a:endParaRPr>
          </a:p>
          <a:p>
            <a:pPr marL="38100" algn="ctr">
              <a:lnSpc>
                <a:spcPct val="150000"/>
              </a:lnSpc>
              <a:buSzPts val="3000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October 7th, 2025 from 3:30 pm to 4:30 pm on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  <a:hlinkClick r:id="rId3"/>
              </a:rPr>
              <a:t>Teams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/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endParaRPr lang="en-US" sz="300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r>
              <a:rPr lang="en-US" sz="3000">
                <a:latin typeface="Calibri"/>
                <a:ea typeface="Calibri"/>
                <a:cs typeface="Calibri"/>
              </a:rPr>
              <a:t>Find more info on the website's Notice Board.</a:t>
            </a:r>
            <a:endParaRPr lang="en-US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sz="6750" b="1">
                <a:solidFill>
                  <a:srgbClr val="BD2B0B"/>
                </a:solidFill>
              </a:rPr>
              <a:t>Meet our Tutors!</a:t>
            </a:r>
          </a:p>
        </p:txBody>
      </p:sp>
      <p:cxnSp>
        <p:nvCxnSpPr>
          <p:cNvPr id="204" name="Google Shape;204;p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969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f29f29287_0_93"/>
          <p:cNvSpPr txBox="1"/>
          <p:nvPr/>
        </p:nvSpPr>
        <p:spPr>
          <a:xfrm>
            <a:off x="3105383" y="3984582"/>
            <a:ext cx="11788200" cy="470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algn="ctr"/>
            <a:r>
              <a:rPr lang="en-US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lang="en-US"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lang="en-US" sz="4000" b="1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LUCK WITH YOUR STUDIES!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Master’s Degree in International Relations</a:t>
            </a:r>
            <a:endParaRPr sz="3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didatticahercolani.rilm@unibo.it</a:t>
            </a:r>
            <a:endParaRPr sz="29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267c4807743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325" y="-152400"/>
            <a:ext cx="10457398" cy="10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29f29287_0_0"/>
          <p:cNvSpPr txBox="1">
            <a:spLocks noGrp="1"/>
          </p:cNvSpPr>
          <p:nvPr>
            <p:ph type="body" idx="1"/>
          </p:nvPr>
        </p:nvSpPr>
        <p:spPr>
          <a:xfrm>
            <a:off x="790575" y="6131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Important contacts</a:t>
            </a:r>
            <a:endParaRPr sz="6750"/>
          </a:p>
        </p:txBody>
      </p:sp>
      <p:sp>
        <p:nvSpPr>
          <p:cNvPr id="126" name="Google Shape;126;g25f29f29287_0_0"/>
          <p:cNvSpPr txBox="1">
            <a:spLocks noGrp="1"/>
          </p:cNvSpPr>
          <p:nvPr>
            <p:ph type="body" idx="2"/>
          </p:nvPr>
        </p:nvSpPr>
        <p:spPr>
          <a:xfrm>
            <a:off x="1655524" y="1932770"/>
            <a:ext cx="12991233" cy="7890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Degree </a:t>
            </a:r>
            <a:r>
              <a:rPr lang="en-US" sz="3000" b="1" dirty="0" err="1"/>
              <a:t>Programme</a:t>
            </a:r>
            <a:r>
              <a:rPr lang="en-US" sz="3000" b="1" dirty="0"/>
              <a:t> Director &amp; curriculum IA contact</a:t>
            </a:r>
            <a:r>
              <a:rPr lang="en-US" sz="3000" dirty="0"/>
              <a:t>,</a:t>
            </a:r>
            <a:r>
              <a:rPr lang="en-US" sz="3000" b="1" dirty="0"/>
              <a:t> </a:t>
            </a:r>
            <a:r>
              <a:rPr lang="en-US" sz="3000" dirty="0"/>
              <a:t>Prof. Massimiliano Trentin – </a:t>
            </a:r>
            <a:r>
              <a:rPr lang="en-US" sz="30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massimiliano.trentin@unibo.it</a:t>
            </a:r>
            <a:endParaRPr lang="en-US" sz="3000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Degree </a:t>
            </a:r>
            <a:r>
              <a:rPr lang="en-US" sz="3000" b="1" dirty="0" err="1"/>
              <a:t>Programme</a:t>
            </a:r>
            <a:r>
              <a:rPr lang="en-US" sz="3000" b="1" dirty="0"/>
              <a:t> Administrative Desk</a:t>
            </a:r>
            <a:r>
              <a:rPr lang="en-US" sz="3000" dirty="0"/>
              <a:t>– </a:t>
            </a:r>
            <a:r>
              <a:rPr lang="en-US" sz="30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endParaRPr lang="en-US" sz="3000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Contact Person for Curriculum European Affairs (EUA)</a:t>
            </a:r>
            <a:r>
              <a:rPr lang="en-US" sz="3000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, Prof. Elena Baracani – </a:t>
            </a:r>
            <a:r>
              <a:rPr lang="en-US" sz="30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elena.baracani@unibo.it</a:t>
            </a:r>
            <a:endParaRPr lang="en-US" sz="3000" u="sng" dirty="0">
              <a:solidFill>
                <a:schemeClr val="hlink"/>
              </a:solidFill>
              <a:extLst>
                <a:ext uri="http://customooxmlschemas.google.com/">
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</a:ext>
              </a:extLst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>
              <a:extLst>
                <a:ext uri="http://customooxmlschemas.google.com/">
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</a:ext>
              </a:extLst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4"/>
                  </a:ext>
                </a:extLst>
              </a:rPr>
              <a:t>Contact Person for Curriculum Crime, Justice and Security (CJS)</a:t>
            </a:r>
            <a:r>
              <a:rPr lang="en-US" sz="3000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, Prof. Anita Lavorgna – </a:t>
            </a:r>
            <a:r>
              <a:rPr lang="en-US" sz="3000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5"/>
                  </a:ext>
                </a:extLst>
              </a:rPr>
              <a:t>anita</a:t>
            </a:r>
            <a:r>
              <a:rPr lang="en-US" sz="3000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6"/>
                  </a:ext>
                </a:extLst>
              </a:rPr>
              <a:t>.lavorgna@unibo.it</a:t>
            </a:r>
            <a:endParaRPr lang="en-US" sz="30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 b="1"/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/>
              <a:t>Degree Tutor</a:t>
            </a:r>
            <a:r>
              <a:rPr lang="en-US" sz="3000" dirty="0"/>
              <a:t>, Anita </a:t>
            </a:r>
            <a:r>
              <a:rPr lang="en-US" sz="3000" dirty="0" err="1"/>
              <a:t>Artusi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  <a:hlinkClick r:id="rId7"/>
              </a:rPr>
              <a:t>anita.artusi2@unibo.it</a:t>
            </a:r>
            <a:endParaRPr lang="en-US" sz="3000" u="sng" dirty="0">
              <a:solidFill>
                <a:schemeClr val="hlink"/>
              </a:solidFill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/>
              <a:t>International Tutor</a:t>
            </a:r>
            <a:r>
              <a:rPr lang="en-US" sz="3000" dirty="0"/>
              <a:t>, Anna Fontana </a:t>
            </a:r>
            <a:r>
              <a:rPr lang="en-US" sz="3000" dirty="0">
                <a:hlinkClick r:id="rId8"/>
              </a:rPr>
              <a:t>anna.fontana9@unibo.it</a:t>
            </a:r>
            <a:endParaRPr lang="en-US" sz="30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5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en-US" sz="2500" u="sng">
              <a:solidFill>
                <a:schemeClr val="hlink"/>
              </a:solidFill>
            </a:endParaRPr>
          </a:p>
        </p:txBody>
      </p:sp>
      <p:cxnSp>
        <p:nvCxnSpPr>
          <p:cNvPr id="127" name="Google Shape;127;g25f29f29287_0_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g25f29f29287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3641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29f29287_0_0"/>
          <p:cNvSpPr txBox="1">
            <a:spLocks noGrp="1"/>
          </p:cNvSpPr>
          <p:nvPr>
            <p:ph type="body" idx="1"/>
          </p:nvPr>
        </p:nvSpPr>
        <p:spPr>
          <a:xfrm>
            <a:off x="790575" y="6131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Important contacts</a:t>
            </a:r>
            <a:endParaRPr sz="6750"/>
          </a:p>
        </p:txBody>
      </p:sp>
      <p:sp>
        <p:nvSpPr>
          <p:cNvPr id="126" name="Google Shape;126;g25f29f29287_0_0"/>
          <p:cNvSpPr txBox="1">
            <a:spLocks noGrp="1"/>
          </p:cNvSpPr>
          <p:nvPr>
            <p:ph type="body" idx="2"/>
          </p:nvPr>
        </p:nvSpPr>
        <p:spPr>
          <a:xfrm>
            <a:off x="816652" y="1859390"/>
            <a:ext cx="17115300" cy="7890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5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3000" b="1"/>
              <a:t>Student Administration Office</a:t>
            </a:r>
            <a:r>
              <a:rPr lang="en-US" sz="3000"/>
              <a:t> – </a:t>
            </a:r>
            <a:r>
              <a:rPr lang="en-US" sz="3000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segscpol@unibo.it</a:t>
            </a:r>
            <a:endParaRPr lang="en-US" sz="3000">
              <a:solidFill>
                <a:schemeClr val="hlink"/>
              </a:solidFill>
            </a:endParaRP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-US" sz="3000"/>
              <a:t>General enquiries on enrolment, fees, changes and transfers, degree, diploma supplements.</a:t>
            </a: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endParaRPr lang="en-US" sz="300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3000" b="1"/>
              <a:t>International Student Administration Office </a:t>
            </a:r>
            <a:r>
              <a:rPr lang="en-US" sz="3000"/>
              <a:t>–</a:t>
            </a:r>
            <a:r>
              <a:rPr lang="en-US" sz="3000" b="1"/>
              <a:t> </a:t>
            </a:r>
            <a:r>
              <a:rPr lang="en-US" sz="3000" u="sng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segstudintbo@unibo.it</a:t>
            </a:r>
            <a:endParaRPr lang="en-US" sz="3000">
              <a:solidFill>
                <a:schemeClr val="hlink"/>
              </a:solidFill>
            </a:endParaRP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-US" sz="3000"/>
              <a:t>Enquiries for</a:t>
            </a:r>
            <a:r>
              <a:rPr lang="en-US" sz="3000" u="sng"/>
              <a:t> students with foreign qualifications </a:t>
            </a:r>
            <a:r>
              <a:rPr lang="en-US" sz="3000"/>
              <a:t>– e.g., submitting documents and completion of matriculation to degree </a:t>
            </a:r>
            <a:r>
              <a:rPr lang="en-US" sz="3000" err="1"/>
              <a:t>programmes</a:t>
            </a:r>
            <a:r>
              <a:rPr lang="en-US" sz="3000"/>
              <a:t> in Bologna.</a:t>
            </a: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en-US" sz="2500"/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i="1" u="sng">
                <a:solidFill>
                  <a:srgbClr val="FF0000"/>
                </a:solidFill>
              </a:rPr>
              <a:t>Know who to contact</a:t>
            </a:r>
            <a:r>
              <a:rPr lang="en-US" sz="3000" i="1">
                <a:solidFill>
                  <a:srgbClr val="FF0000"/>
                </a:solidFill>
              </a:rPr>
              <a:t>: before sending an email, always read </a:t>
            </a:r>
            <a:r>
              <a:rPr lang="en-US" sz="3000" i="1" u="sng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</a:t>
            </a:r>
            <a:r>
              <a:rPr lang="en-US" sz="3000" b="1" i="1" u="sng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page</a:t>
            </a:r>
            <a:r>
              <a:rPr lang="en-US" sz="3000" b="1" i="1">
                <a:solidFill>
                  <a:srgbClr val="FF0000"/>
                </a:solidFill>
              </a:rPr>
              <a:t> </a:t>
            </a:r>
            <a:r>
              <a:rPr lang="en-US" sz="3000" i="1">
                <a:solidFill>
                  <a:srgbClr val="FF0000"/>
                </a:solidFill>
              </a:rPr>
              <a:t>first and make sure you’re writing to the right person/office! </a:t>
            </a:r>
          </a:p>
          <a:p>
            <a:pPr marL="0" lvl="0" indent="0" algn="ctr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FF0000"/>
                </a:solidFill>
              </a:rPr>
              <a:t>More contacts on our </a:t>
            </a:r>
            <a:r>
              <a:rPr lang="en-US" sz="3000" i="1" u="sng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3000" i="1"/>
              <a:t>.</a:t>
            </a:r>
            <a:endParaRPr lang="en-US" sz="3000"/>
          </a:p>
        </p:txBody>
      </p:sp>
      <p:cxnSp>
        <p:nvCxnSpPr>
          <p:cNvPr id="127" name="Google Shape;127;g25f29f29287_0_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g25f29f2928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34B81-BF8D-6456-0759-92526AA45674}"/>
              </a:ext>
            </a:extLst>
          </p:cNvPr>
          <p:cNvSpPr txBox="1"/>
          <p:nvPr/>
        </p:nvSpPr>
        <p:spPr>
          <a:xfrm>
            <a:off x="2934778" y="8617428"/>
            <a:ext cx="145355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>
                <a:latin typeface="Calibri"/>
              </a:rPr>
              <a:t>You can also start a request to contact the Offices through </a:t>
            </a:r>
            <a:r>
              <a:rPr lang="en-GB" sz="3000" b="1" err="1">
                <a:latin typeface="Calibri"/>
              </a:rPr>
              <a:t>StudentiOnline</a:t>
            </a:r>
            <a:r>
              <a:rPr lang="en-GB" sz="3000"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92831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25f29f29287_0_142"/>
          <p:cNvGraphicFramePr/>
          <p:nvPr>
            <p:extLst>
              <p:ext uri="{D42A27DB-BD31-4B8C-83A1-F6EECF244321}">
                <p14:modId xmlns:p14="http://schemas.microsoft.com/office/powerpoint/2010/main" val="4122853275"/>
              </p:ext>
            </p:extLst>
          </p:nvPr>
        </p:nvGraphicFramePr>
        <p:xfrm>
          <a:off x="587664" y="1970519"/>
          <a:ext cx="15143742" cy="7730166"/>
        </p:xfrm>
        <a:graphic>
          <a:graphicData uri="http://schemas.openxmlformats.org/drawingml/2006/table">
            <a:tbl>
              <a:tblPr>
                <a:noFill/>
                <a:tableStyleId>{02AE5D64-43D5-45A3-871C-40B0800F1A9A}</a:tableStyleId>
              </a:tblPr>
              <a:tblGrid>
                <a:gridCol w="402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21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SEMESTER</a:t>
                      </a:r>
                      <a:r>
                        <a:rPr lang="en-US" sz="2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15/09/2025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19/12/2025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From Mon 27/10/2025 to  Fri 31/10/2025 (no academic activities)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CHRISTMAS BREAK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Wednesday 24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Tuesday 06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WINTER EXAM SESSION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Wednesday 07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0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SEMESTER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16/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/06/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From 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Mon 23/03/2026 to Fri 27/03/2026 (no academic activities)</a:t>
                      </a:r>
                      <a:endParaRPr lang="en-US" sz="2400">
                        <a:latin typeface="Calibri"/>
                        <a:cs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</a:rPr>
                        <a:t>From </a:t>
                      </a:r>
                      <a:r>
                        <a:rPr lang="en-US" sz="240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</a:rPr>
                        <a:t>02/04/2026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Tue 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</a:rPr>
                        <a:t>07/04/2026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Easter holidays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Friday 01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(Labour Day)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 EXAM SESSION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Monday 08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07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Friday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08/2026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1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(LATE) SUMMER EXAM SESSION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Monday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09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2026</a:t>
                      </a:r>
                      <a:endParaRPr lang="en-US"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" name="Google Shape;134;g25f29f29287_0_142"/>
          <p:cNvSpPr/>
          <p:nvPr/>
        </p:nvSpPr>
        <p:spPr>
          <a:xfrm>
            <a:off x="15862838" y="5038550"/>
            <a:ext cx="1851300" cy="535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EXAMS</a:t>
            </a:r>
            <a:endParaRPr i="1"/>
          </a:p>
        </p:txBody>
      </p:sp>
      <p:sp>
        <p:nvSpPr>
          <p:cNvPr id="135" name="Google Shape;135;g25f29f29287_0_142"/>
          <p:cNvSpPr/>
          <p:nvPr/>
        </p:nvSpPr>
        <p:spPr>
          <a:xfrm>
            <a:off x="15862838" y="3908300"/>
            <a:ext cx="1851300" cy="535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LECTURES</a:t>
            </a:r>
            <a:endParaRPr i="1"/>
          </a:p>
        </p:txBody>
      </p:sp>
      <p:sp>
        <p:nvSpPr>
          <p:cNvPr id="136" name="Google Shape;136;g25f29f29287_0_142"/>
          <p:cNvSpPr/>
          <p:nvPr/>
        </p:nvSpPr>
        <p:spPr>
          <a:xfrm>
            <a:off x="15862838" y="6168800"/>
            <a:ext cx="1851300" cy="53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BREAKS</a:t>
            </a:r>
            <a:endParaRPr i="1"/>
          </a:p>
        </p:txBody>
      </p:sp>
      <p:sp>
        <p:nvSpPr>
          <p:cNvPr id="137" name="Google Shape;137;g25f29f29287_0_142"/>
          <p:cNvSpPr/>
          <p:nvPr/>
        </p:nvSpPr>
        <p:spPr>
          <a:xfrm>
            <a:off x="15862838" y="7299050"/>
            <a:ext cx="1851300" cy="535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PUBLIC HOLIDAYS</a:t>
            </a:r>
            <a:endParaRPr i="1"/>
          </a:p>
        </p:txBody>
      </p:sp>
      <p:sp>
        <p:nvSpPr>
          <p:cNvPr id="138" name="Google Shape;138;g25f29f29287_0_142"/>
          <p:cNvSpPr txBox="1"/>
          <p:nvPr/>
        </p:nvSpPr>
        <p:spPr>
          <a:xfrm>
            <a:off x="15724682" y="9635102"/>
            <a:ext cx="1847421" cy="72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  <a:hlinkClick r:id="rId3"/>
              </a:rPr>
              <a:t>Download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139" name="Google Shape;139;g25f29f29287_0_142"/>
          <p:cNvSpPr txBox="1">
            <a:spLocks noGrp="1"/>
          </p:cNvSpPr>
          <p:nvPr>
            <p:ph type="body" idx="4294967295"/>
          </p:nvPr>
        </p:nvSpPr>
        <p:spPr>
          <a:xfrm>
            <a:off x="487810" y="36235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>
                <a:solidFill>
                  <a:srgbClr val="BC2B16"/>
                </a:solidFill>
              </a:rPr>
              <a:t>Academic calendar 2025/2026</a:t>
            </a:r>
            <a:endParaRPr sz="6000"/>
          </a:p>
        </p:txBody>
      </p:sp>
      <p:cxnSp>
        <p:nvCxnSpPr>
          <p:cNvPr id="140" name="Google Shape;140;g25f29f29287_0_142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1" name="Google Shape;141;g25f29f29287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1085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51516" y="1767945"/>
            <a:ext cx="16059000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is my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learning activities (courses) that a student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complete for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achievement of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degree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can I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modify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my study plan?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can modify your study plan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ONLY during the relevant </a:t>
            </a:r>
            <a:r>
              <a:rPr lang="en-US" sz="3000" b="1" u="sng">
                <a:latin typeface="Calibri"/>
                <a:ea typeface="Calibri"/>
                <a:cs typeface="Calibri"/>
                <a:sym typeface="Calibri"/>
              </a:rPr>
              <a:t>timeframes for the </a:t>
            </a:r>
            <a:r>
              <a:rPr lang="en-US" sz="3000" b="1" u="sng" err="1">
                <a:latin typeface="Calibri"/>
                <a:ea typeface="Calibri"/>
                <a:cs typeface="Calibri"/>
                <a:sym typeface="Calibri"/>
              </a:rPr>
              <a:t>a.y.</a:t>
            </a:r>
            <a:r>
              <a:rPr lang="en-US" sz="3000" b="1" u="sng">
                <a:latin typeface="Calibri"/>
                <a:ea typeface="Calibri"/>
                <a:cs typeface="Calibri"/>
                <a:sym typeface="Calibri"/>
              </a:rPr>
              <a:t> 2025/2026</a:t>
            </a:r>
            <a:endParaRPr sz="3000" b="1" u="sng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1st timeframe: 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29 September 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– 1 November 2025</a:t>
            </a:r>
            <a:endParaRPr sz="3000" b="1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2nd timeframe: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 7 – 23 January 2026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(reserved exclusively for first-year students)</a:t>
            </a:r>
            <a:endParaRPr sz="3000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3rd timeframe: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 2 February – 20 March 2026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Char char="-"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After the deadlines, the </a:t>
            </a:r>
            <a:r>
              <a:rPr lang="en-US" sz="30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study plan presented will be deemed as valid and you will no longer be able to make amendments. This means that,</a:t>
            </a:r>
            <a:r>
              <a:rPr lang="en-US" sz="3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outside of these timeframes, you CANNOT modify your study plan!</a:t>
            </a:r>
            <a:endParaRPr sz="3000" u="sng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726780" y="26489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48" name="Google Shape;148;p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337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f29f29287_0_270"/>
          <p:cNvSpPr txBox="1">
            <a:spLocks noGrp="1"/>
          </p:cNvSpPr>
          <p:nvPr>
            <p:ph type="body" idx="4294967295"/>
          </p:nvPr>
        </p:nvSpPr>
        <p:spPr>
          <a:xfrm>
            <a:off x="726780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55" name="Google Shape;155;g25f29f29287_0_27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g25f29f29287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3FFDC43-3341-4355-47F2-E49A4AFD8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18" y="2017211"/>
            <a:ext cx="9362363" cy="800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5BE9-EC56-7931-46F8-8E4128C30AA5}"/>
              </a:ext>
            </a:extLst>
          </p:cNvPr>
          <p:cNvSpPr txBox="1"/>
          <p:nvPr/>
        </p:nvSpPr>
        <p:spPr>
          <a:xfrm>
            <a:off x="2606467" y="542657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572525-0914-6352-C069-AA18BA4771F4}"/>
              </a:ext>
            </a:extLst>
          </p:cNvPr>
          <p:cNvSpPr/>
          <p:nvPr/>
        </p:nvSpPr>
        <p:spPr>
          <a:xfrm>
            <a:off x="4379720" y="5202252"/>
            <a:ext cx="2115083" cy="1516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D3357C-AFAB-942E-A7E7-663924D60433}"/>
              </a:ext>
            </a:extLst>
          </p:cNvPr>
          <p:cNvSpPr/>
          <p:nvPr/>
        </p:nvSpPr>
        <p:spPr>
          <a:xfrm>
            <a:off x="2969665" y="5789775"/>
            <a:ext cx="1175045" cy="470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72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f29f29287_0_270"/>
          <p:cNvSpPr txBox="1">
            <a:spLocks noGrp="1"/>
          </p:cNvSpPr>
          <p:nvPr>
            <p:ph type="body" idx="4294967295"/>
          </p:nvPr>
        </p:nvSpPr>
        <p:spPr>
          <a:xfrm>
            <a:off x="726780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55" name="Google Shape;155;g25f29f29287_0_27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g25f29f29287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5f29f29287_0_270"/>
          <p:cNvSpPr txBox="1"/>
          <p:nvPr/>
        </p:nvSpPr>
        <p:spPr>
          <a:xfrm>
            <a:off x="664375" y="1990520"/>
            <a:ext cx="17504700" cy="81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I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study plan?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Studenti.Online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Log in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with your </a:t>
            </a:r>
            <a:r>
              <a:rPr lang="en-US" sz="3200" err="1">
                <a:latin typeface="Calibri"/>
                <a:ea typeface="Calibri"/>
                <a:cs typeface="Calibri"/>
                <a:sym typeface="Calibri"/>
              </a:rPr>
              <a:t>Unibo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credentials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&gt; Select “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&gt; Select your career “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International Relations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	&gt; Select the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 courses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you want to include in your study plan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		&gt; 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Confirm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: present your study plan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Once you have presented/confirmed your study plan, you will be able to 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your study plan. </a:t>
            </a:r>
            <a:endParaRPr sz="3200" i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More on how to prepare your study plan on </a:t>
            </a:r>
            <a:r>
              <a:rPr lang="en-US" sz="32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website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. For further questions, please contact the </a:t>
            </a:r>
            <a:r>
              <a:rPr lang="en-US" sz="3200" b="1" i="1">
                <a:latin typeface="Calibri"/>
                <a:ea typeface="Calibri"/>
                <a:cs typeface="Calibri"/>
                <a:sym typeface="Calibri"/>
              </a:rPr>
              <a:t>LM IR Desk</a:t>
            </a:r>
            <a:r>
              <a:rPr lang="en-US" sz="3200" i="1"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32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endParaRPr lang="en-US" sz="3200" i="1">
              <a:solidFill>
                <a:schemeClr val="hlink"/>
              </a:solidFill>
              <a:latin typeface="Calibri"/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58" name="Google Shape;158;g25f29f29287_0_2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5875" y="2146675"/>
            <a:ext cx="3390900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317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USURA">
  <a:themeElements>
    <a:clrScheme name="Personalizza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34</Slides>
  <Notes>33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 Caggiano</dc:creator>
  <cp:revision>37</cp:revision>
  <dcterms:created xsi:type="dcterms:W3CDTF">2006-08-16T00:00:00Z</dcterms:created>
  <dcterms:modified xsi:type="dcterms:W3CDTF">2025-09-25T18:44:45Z</dcterms:modified>
</cp:coreProperties>
</file>